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slideLayouts/slideLayout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1"/>
    <p:sldMasterId id="2147483711" r:id="rId2"/>
    <p:sldMasterId id="2147483713" r:id="rId3"/>
    <p:sldMasterId id="2147483715" r:id="rId4"/>
    <p:sldMasterId id="2147483717" r:id="rId5"/>
    <p:sldMasterId id="2147483719" r:id="rId6"/>
    <p:sldMasterId id="2147483723" r:id="rId7"/>
    <p:sldMasterId id="2147483725" r:id="rId8"/>
  </p:sldMasterIdLst>
  <p:notesMasterIdLst>
    <p:notesMasterId r:id="rId42"/>
  </p:notesMasterIdLst>
  <p:handoutMasterIdLst>
    <p:handoutMasterId r:id="rId43"/>
  </p:handoutMasterIdLst>
  <p:sldIdLst>
    <p:sldId id="258" r:id="rId9"/>
    <p:sldId id="356" r:id="rId10"/>
    <p:sldId id="355" r:id="rId11"/>
    <p:sldId id="354" r:id="rId12"/>
    <p:sldId id="359" r:id="rId13"/>
    <p:sldId id="388" r:id="rId14"/>
    <p:sldId id="358" r:id="rId15"/>
    <p:sldId id="360" r:id="rId16"/>
    <p:sldId id="361" r:id="rId17"/>
    <p:sldId id="389" r:id="rId18"/>
    <p:sldId id="382" r:id="rId19"/>
    <p:sldId id="377" r:id="rId20"/>
    <p:sldId id="364" r:id="rId21"/>
    <p:sldId id="365" r:id="rId22"/>
    <p:sldId id="378" r:id="rId23"/>
    <p:sldId id="383" r:id="rId24"/>
    <p:sldId id="367" r:id="rId25"/>
    <p:sldId id="368" r:id="rId26"/>
    <p:sldId id="369" r:id="rId27"/>
    <p:sldId id="379" r:id="rId28"/>
    <p:sldId id="374" r:id="rId29"/>
    <p:sldId id="375" r:id="rId30"/>
    <p:sldId id="371" r:id="rId31"/>
    <p:sldId id="373" r:id="rId32"/>
    <p:sldId id="372" r:id="rId33"/>
    <p:sldId id="370" r:id="rId34"/>
    <p:sldId id="380" r:id="rId35"/>
    <p:sldId id="381" r:id="rId36"/>
    <p:sldId id="386" r:id="rId37"/>
    <p:sldId id="384" r:id="rId38"/>
    <p:sldId id="385" r:id="rId39"/>
    <p:sldId id="387" r:id="rId40"/>
    <p:sldId id="349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2747"/>
  </p:normalViewPr>
  <p:slideViewPr>
    <p:cSldViewPr snapToGrid="0" snapToObjects="1">
      <p:cViewPr varScale="1">
        <p:scale>
          <a:sx n="103" d="100"/>
          <a:sy n="103" d="100"/>
        </p:scale>
        <p:origin x="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D5902-0ABA-4F4C-9CF0-8F7C4B4A5036}" type="datetimeFigureOut">
              <a:rPr lang="en-US" smtClean="0"/>
              <a:t>5/21/18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4D7A2-B1E9-1F47-BA2F-CFE4D3E38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29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292E7B-1EA7-0D42-B1BB-910CC85EC62E}" type="datetimeFigureOut">
              <a:rPr lang="en-US" smtClean="0"/>
              <a:t>5/21/18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BF423-AADB-6545-9F60-D33791FF4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2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BF423-AADB-6545-9F60-D33791FF441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06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phic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79741" y="92536"/>
            <a:ext cx="6829416" cy="318579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indent="0">
              <a:buFontTx/>
              <a:buNone/>
              <a:defRPr sz="800" b="0" cap="all" spc="5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189" indent="0">
              <a:buFont typeface="Arial"/>
              <a:buNone/>
              <a:defRPr sz="1000">
                <a:solidFill>
                  <a:schemeClr val="tx1"/>
                </a:solidFill>
                <a:latin typeface="+mj-lt"/>
              </a:defRPr>
            </a:lvl2pPr>
            <a:lvl3pPr marL="914378" indent="0">
              <a:buNone/>
              <a:defRPr sz="1000">
                <a:solidFill>
                  <a:schemeClr val="tx1"/>
                </a:solidFill>
                <a:latin typeface="+mj-lt"/>
              </a:defRPr>
            </a:lvl3pPr>
            <a:lvl4pPr marL="1371566" indent="0">
              <a:buNone/>
              <a:defRPr sz="1000">
                <a:solidFill>
                  <a:schemeClr val="tx1"/>
                </a:solidFill>
                <a:latin typeface="+mj-lt"/>
              </a:defRPr>
            </a:lvl4pPr>
            <a:lvl5pPr marL="1828754" indent="0">
              <a:buNone/>
              <a:defRPr sz="10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Section – Sub section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41" y="601483"/>
            <a:ext cx="8071632" cy="777295"/>
          </a:xfrm>
          <a:prstGeom prst="rect">
            <a:avLst/>
          </a:prstGeom>
        </p:spPr>
        <p:txBody>
          <a:bodyPr vert="horz" lIns="91438" tIns="45719" rIns="91438" bIns="45719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3200" b="1" cap="none" spc="0" baseline="0">
                <a:solidFill>
                  <a:schemeClr val="accent1"/>
                </a:solidFill>
                <a:latin typeface="Arial Bold" charset="0"/>
              </a:defRPr>
            </a:lvl1pPr>
            <a:lvl2pPr marL="457189" indent="0">
              <a:buFont typeface="Arial"/>
              <a:buNone/>
              <a:defRPr sz="1000">
                <a:solidFill>
                  <a:schemeClr val="tx1"/>
                </a:solidFill>
                <a:latin typeface="+mj-lt"/>
              </a:defRPr>
            </a:lvl2pPr>
            <a:lvl3pPr marL="914378" indent="0">
              <a:buNone/>
              <a:defRPr sz="1000">
                <a:solidFill>
                  <a:schemeClr val="tx1"/>
                </a:solidFill>
                <a:latin typeface="+mj-lt"/>
              </a:defRPr>
            </a:lvl3pPr>
            <a:lvl4pPr marL="1371566" indent="0">
              <a:buNone/>
              <a:defRPr sz="1000">
                <a:solidFill>
                  <a:schemeClr val="tx1"/>
                </a:solidFill>
                <a:latin typeface="+mj-lt"/>
              </a:defRPr>
            </a:lvl4pPr>
            <a:lvl5pPr marL="1828754" indent="0">
              <a:buNone/>
              <a:defRPr sz="10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THE TITLE OF THE SLIDE HERE</a:t>
            </a:r>
          </a:p>
        </p:txBody>
      </p:sp>
      <p:sp>
        <p:nvSpPr>
          <p:cNvPr id="10" name="Shape 51"/>
          <p:cNvSpPr/>
          <p:nvPr userDrawn="1"/>
        </p:nvSpPr>
        <p:spPr>
          <a:xfrm>
            <a:off x="279516" y="411112"/>
            <a:ext cx="8653558" cy="0"/>
          </a:xfrm>
          <a:prstGeom prst="line">
            <a:avLst/>
          </a:prstGeom>
          <a:ln w="3175" cap="rnd" cmpd="sng">
            <a:solidFill>
              <a:srgbClr val="808080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69502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NA_Cover_3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56745" y="2765268"/>
            <a:ext cx="7425926" cy="942147"/>
          </a:xfrm>
          <a:prstGeom prst="rect">
            <a:avLst/>
          </a:prstGeom>
        </p:spPr>
        <p:txBody>
          <a:bodyPr/>
          <a:lstStyle>
            <a:lvl1pPr algn="l">
              <a:lnSpc>
                <a:spcPct val="85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Slide Title and Second Line If Necessary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6745" y="3707415"/>
            <a:ext cx="7425926" cy="3909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of Presentation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7738" y="6113258"/>
            <a:ext cx="3913188" cy="3023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rgbClr val="53565A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Presented by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56745" y="6333820"/>
            <a:ext cx="3913188" cy="266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>
                <a:solidFill>
                  <a:srgbClr val="53565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Date XX_XX_XX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61611" y="5785305"/>
            <a:ext cx="3912178" cy="4944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rgbClr val="FF820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Place Product </a:t>
            </a:r>
            <a:r>
              <a:rPr lang="en-US" dirty="0" err="1"/>
              <a:t>Wordmark</a:t>
            </a:r>
            <a:r>
              <a:rPr lang="en-US" dirty="0"/>
              <a:t>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61611" y="261219"/>
            <a:ext cx="3912176" cy="567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rgbClr val="FF820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Solution Suite </a:t>
            </a:r>
            <a:r>
              <a:rPr lang="en-US" dirty="0" err="1"/>
              <a:t>Wordmark</a:t>
            </a:r>
            <a:r>
              <a:rPr lang="en-US" dirty="0"/>
              <a:t> here</a:t>
            </a:r>
          </a:p>
        </p:txBody>
      </p:sp>
      <p:pic>
        <p:nvPicPr>
          <p:cNvPr id="9" name="Picture 8" descr="Elsevier_Tree_Logo_2C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4655" y="359801"/>
            <a:ext cx="688802" cy="79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04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Box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705206"/>
            <a:ext cx="8238319" cy="418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/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457199" y="1500110"/>
            <a:ext cx="8238319" cy="4898146"/>
          </a:xfrm>
        </p:spPr>
        <p:txBody>
          <a:bodyPr/>
          <a:lstStyle>
            <a:lvl1pPr>
              <a:defRPr>
                <a:solidFill>
                  <a:srgbClr val="53565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53565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53565A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endParaRPr lang="en-US" dirty="0"/>
          </a:p>
        </p:txBody>
      </p:sp>
      <p:sp>
        <p:nvSpPr>
          <p:cNvPr id="7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198600" y="6511448"/>
            <a:ext cx="6672263" cy="227013"/>
          </a:xfrm>
        </p:spPr>
        <p:txBody>
          <a:bodyPr>
            <a:noAutofit/>
          </a:bodyPr>
          <a:lstStyle>
            <a:lvl1pPr>
              <a:buNone/>
              <a:defRPr sz="675"/>
            </a:lvl1pPr>
            <a:lvl2pPr>
              <a:buNone/>
              <a:defRPr sz="825"/>
            </a:lvl2pPr>
            <a:lvl3pPr>
              <a:buNone/>
              <a:defRPr sz="825"/>
            </a:lvl3pPr>
            <a:lvl4pPr>
              <a:buNone/>
              <a:defRPr sz="825"/>
            </a:lvl4pPr>
            <a:lvl5pPr>
              <a:buNone/>
              <a:defRPr sz="825"/>
            </a:lvl5pPr>
          </a:lstStyle>
          <a:p>
            <a:pPr lvl="0"/>
            <a:r>
              <a:rPr lang="en-US" dirty="0"/>
              <a:t>Sources &amp; Notes:</a:t>
            </a:r>
          </a:p>
        </p:txBody>
      </p:sp>
    </p:spTree>
    <p:extLst>
      <p:ext uri="{BB962C8B-B14F-4D97-AF65-F5344CB8AC3E}">
        <p14:creationId xmlns:p14="http://schemas.microsoft.com/office/powerpoint/2010/main" val="2940812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phic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79741" y="92537"/>
            <a:ext cx="6829416" cy="318579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indent="0">
              <a:buFontTx/>
              <a:buNone/>
              <a:defRPr sz="800" b="0" cap="all" spc="5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178" indent="0">
              <a:buFont typeface="Arial"/>
              <a:buNone/>
              <a:defRPr sz="1000">
                <a:solidFill>
                  <a:schemeClr val="tx1"/>
                </a:solidFill>
                <a:latin typeface="+mj-lt"/>
              </a:defRPr>
            </a:lvl2pPr>
            <a:lvl3pPr marL="914356" indent="0">
              <a:buNone/>
              <a:defRPr sz="1000">
                <a:solidFill>
                  <a:schemeClr val="tx1"/>
                </a:solidFill>
                <a:latin typeface="+mj-lt"/>
              </a:defRPr>
            </a:lvl3pPr>
            <a:lvl4pPr marL="1371532" indent="0">
              <a:buNone/>
              <a:defRPr sz="1000">
                <a:solidFill>
                  <a:schemeClr val="tx1"/>
                </a:solidFill>
                <a:latin typeface="+mj-lt"/>
              </a:defRPr>
            </a:lvl4pPr>
            <a:lvl5pPr marL="1828709" indent="0">
              <a:buNone/>
              <a:defRPr sz="10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Section – Sub section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41" y="601489"/>
            <a:ext cx="8071632" cy="777295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indent="0">
              <a:lnSpc>
                <a:spcPct val="100000"/>
              </a:lnSpc>
              <a:buFontTx/>
              <a:buNone/>
              <a:defRPr sz="2400" b="1" cap="all" spc="0" baseline="0">
                <a:solidFill>
                  <a:schemeClr val="accent2"/>
                </a:solidFill>
                <a:latin typeface="+mj-lt"/>
              </a:defRPr>
            </a:lvl1pPr>
            <a:lvl2pPr marL="457178" indent="0">
              <a:buFont typeface="Arial"/>
              <a:buNone/>
              <a:defRPr sz="1000">
                <a:solidFill>
                  <a:schemeClr val="tx1"/>
                </a:solidFill>
                <a:latin typeface="+mj-lt"/>
              </a:defRPr>
            </a:lvl2pPr>
            <a:lvl3pPr marL="914356" indent="0">
              <a:buNone/>
              <a:defRPr sz="1000">
                <a:solidFill>
                  <a:schemeClr val="tx1"/>
                </a:solidFill>
                <a:latin typeface="+mj-lt"/>
              </a:defRPr>
            </a:lvl3pPr>
            <a:lvl4pPr marL="1371532" indent="0">
              <a:buNone/>
              <a:defRPr sz="1000">
                <a:solidFill>
                  <a:schemeClr val="tx1"/>
                </a:solidFill>
                <a:latin typeface="+mj-lt"/>
              </a:defRPr>
            </a:lvl4pPr>
            <a:lvl5pPr marL="1828709" indent="0">
              <a:buNone/>
              <a:defRPr sz="10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THE TITLE OF THE SLIDE HERE</a:t>
            </a:r>
          </a:p>
        </p:txBody>
      </p:sp>
      <p:sp>
        <p:nvSpPr>
          <p:cNvPr id="10" name="Shape 51"/>
          <p:cNvSpPr/>
          <p:nvPr userDrawn="1"/>
        </p:nvSpPr>
        <p:spPr>
          <a:xfrm>
            <a:off x="279518" y="411112"/>
            <a:ext cx="8653559" cy="0"/>
          </a:xfrm>
          <a:prstGeom prst="line">
            <a:avLst/>
          </a:prstGeom>
          <a:ln w="3175" cap="rnd" cmpd="sng">
            <a:solidFill>
              <a:srgbClr val="808080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2400"/>
            </a:pPr>
            <a:endParaRPr sz="2400">
              <a:solidFill>
                <a:prstClr val="black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11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nfoflow_Cover_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6746" y="242636"/>
            <a:ext cx="7425926" cy="942147"/>
          </a:xfrm>
          <a:prstGeom prst="rect">
            <a:avLst/>
          </a:prstGeom>
        </p:spPr>
        <p:txBody>
          <a:bodyPr/>
          <a:lstStyle>
            <a:lvl1pPr algn="l">
              <a:lnSpc>
                <a:spcPct val="85000"/>
              </a:lnSpc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Slide Title and Second Line If Necessary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6746" y="1194164"/>
            <a:ext cx="7425926" cy="3909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of Presentation</a:t>
            </a:r>
          </a:p>
        </p:txBody>
      </p:sp>
      <p:pic>
        <p:nvPicPr>
          <p:cNvPr id="13" name="Picture 12" descr="Elsevier_Tree_Logo_Whit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4655" y="359748"/>
            <a:ext cx="688848" cy="798576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7738" y="6122079"/>
            <a:ext cx="3913188" cy="3023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25">
                <a:solidFill>
                  <a:srgbClr val="FFFFFF"/>
                </a:solidFill>
                <a:latin typeface="Arial"/>
                <a:cs typeface="Arial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 </a:t>
            </a:r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56745" y="6325001"/>
            <a:ext cx="3913188" cy="266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825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Date XX_XX_XX</a:t>
            </a:r>
          </a:p>
        </p:txBody>
      </p:sp>
    </p:spTree>
    <p:extLst>
      <p:ext uri="{BB962C8B-B14F-4D97-AF65-F5344CB8AC3E}">
        <p14:creationId xmlns:p14="http://schemas.microsoft.com/office/powerpoint/2010/main" val="1894801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41" y="1889403"/>
            <a:ext cx="8071632" cy="1874391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indent="0">
              <a:lnSpc>
                <a:spcPct val="80000"/>
              </a:lnSpc>
              <a:buFontTx/>
              <a:buNone/>
              <a:defRPr sz="6000" b="1" cap="none" spc="0" baseline="0">
                <a:solidFill>
                  <a:schemeClr val="bg1"/>
                </a:solidFill>
                <a:latin typeface="+mj-lt"/>
              </a:defRPr>
            </a:lvl1pPr>
            <a:lvl2pPr marL="457189" indent="0">
              <a:buFont typeface="Arial"/>
              <a:buNone/>
              <a:defRPr sz="1000">
                <a:solidFill>
                  <a:schemeClr val="tx1"/>
                </a:solidFill>
                <a:latin typeface="+mj-lt"/>
              </a:defRPr>
            </a:lvl2pPr>
            <a:lvl3pPr marL="914378" indent="0">
              <a:buNone/>
              <a:defRPr sz="1000">
                <a:solidFill>
                  <a:schemeClr val="tx1"/>
                </a:solidFill>
                <a:latin typeface="+mj-lt"/>
              </a:defRPr>
            </a:lvl3pPr>
            <a:lvl4pPr marL="1371566" indent="0">
              <a:buNone/>
              <a:defRPr sz="1000">
                <a:solidFill>
                  <a:schemeClr val="tx1"/>
                </a:solidFill>
                <a:latin typeface="+mj-lt"/>
              </a:defRPr>
            </a:lvl4pPr>
            <a:lvl5pPr marL="1828754" indent="0">
              <a:buNone/>
              <a:defRPr sz="10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INSERT THE TITLE OF THE SLIDE HERE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06127" y="3909855"/>
            <a:ext cx="5857875" cy="1358900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indent="0">
              <a:spcAft>
                <a:spcPts val="600"/>
              </a:spcAft>
              <a:buNone/>
              <a:defRPr sz="1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Insert intro paragraph here</a:t>
            </a:r>
          </a:p>
        </p:txBody>
      </p:sp>
    </p:spTree>
    <p:extLst>
      <p:ext uri="{BB962C8B-B14F-4D97-AF65-F5344CB8AC3E}">
        <p14:creationId xmlns:p14="http://schemas.microsoft.com/office/powerpoint/2010/main" val="3071040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jp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75646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705206"/>
            <a:ext cx="8238319" cy="418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of Slide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idx="1"/>
          </p:nvPr>
        </p:nvSpPr>
        <p:spPr>
          <a:xfrm>
            <a:off x="457200" y="1500110"/>
            <a:ext cx="8238318" cy="4898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306751" y="70008"/>
            <a:ext cx="592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baseline="0" dirty="0">
                <a:solidFill>
                  <a:prstClr val="white"/>
                </a:solidFill>
                <a:cs typeface="Arial" pitchFamily="34" charset="0"/>
              </a:rPr>
              <a:t>|</a:t>
            </a:r>
            <a:r>
              <a:rPr lang="en-US" sz="1000" b="1" dirty="0">
                <a:solidFill>
                  <a:prstClr val="white"/>
                </a:solidFill>
                <a:cs typeface="Arial" pitchFamily="34" charset="0"/>
              </a:rPr>
              <a:t>  </a:t>
            </a:r>
            <a:fld id="{0458CB15-4049-3E44-A91F-E9E0F94EC727}" type="slidenum">
              <a:rPr lang="en-US" sz="1000" b="1" smtClean="0">
                <a:solidFill>
                  <a:prstClr val="white"/>
                </a:solidFill>
                <a:cs typeface="Arial" pitchFamily="34" charset="0"/>
              </a:rPr>
              <a:pPr algn="r"/>
              <a:t>‹#›</a:t>
            </a:fld>
            <a:endParaRPr lang="en-US" sz="1000" b="1" dirty="0" err="1">
              <a:solidFill>
                <a:prstClr val="white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444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32" r:id="rId2"/>
    <p:sldLayoutId id="2147483733" r:id="rId3"/>
  </p:sldLayoutIdLst>
  <p:hf sldNum="0" hdr="0"/>
  <p:txStyles>
    <p:titleStyle>
      <a:lvl1pPr algn="l" defTabSz="342900" rtl="0" eaLnBrk="1" latinLnBrk="0" hangingPunct="1">
        <a:spcBef>
          <a:spcPct val="0"/>
        </a:spcBef>
        <a:buNone/>
        <a:defRPr sz="3200" b="1" i="0" kern="1200" baseline="0">
          <a:solidFill>
            <a:schemeClr val="accent1"/>
          </a:solidFill>
          <a:latin typeface="Arial Bold"/>
          <a:ea typeface="+mj-ea"/>
          <a:cs typeface="Arial Bold"/>
        </a:defRPr>
      </a:lvl1pPr>
    </p:titleStyle>
    <p:bodyStyle>
      <a:lvl1pPr marL="257175" indent="-192024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rgbClr val="53565A"/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SzPct val="80000"/>
        <a:buFont typeface="Arial" pitchFamily="34" charset="0"/>
        <a:buChar char="-"/>
        <a:defRPr sz="1350" kern="1200">
          <a:solidFill>
            <a:srgbClr val="53565A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SzPct val="90000"/>
        <a:buFont typeface="Courier New" pitchFamily="49" charset="0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75646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705206"/>
            <a:ext cx="8238319" cy="418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of Slide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idx="1"/>
          </p:nvPr>
        </p:nvSpPr>
        <p:spPr>
          <a:xfrm>
            <a:off x="457200" y="1500110"/>
            <a:ext cx="8238318" cy="4898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306751" y="70008"/>
            <a:ext cx="592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baseline="0" dirty="0">
                <a:solidFill>
                  <a:prstClr val="white"/>
                </a:solidFill>
                <a:cs typeface="Arial" pitchFamily="34" charset="0"/>
              </a:rPr>
              <a:t>|  </a:t>
            </a:r>
            <a:fld id="{0458CB15-4049-3E44-A91F-E9E0F94EC727}" type="slidenum">
              <a:rPr lang="en-US" sz="1000" b="1" baseline="0" smtClean="0">
                <a:solidFill>
                  <a:prstClr val="white"/>
                </a:solidFill>
                <a:cs typeface="Arial" pitchFamily="34" charset="0"/>
              </a:rPr>
              <a:pPr algn="r"/>
              <a:t>‹#›</a:t>
            </a:fld>
            <a:endParaRPr lang="en-US" sz="1000" b="1" baseline="0" dirty="0" err="1">
              <a:solidFill>
                <a:prstClr val="white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523214"/>
      </p:ext>
    </p:extLst>
  </p:cSld>
  <p:clrMap bg1="lt1" tx1="dk1" bg2="lt2" tx2="dk2" accent1="accent1" accent2="accent2" accent3="accent3" accent4="accent4" accent5="accent5" accent6="accent6" hlink="hlink" folHlink="folHlink"/>
  <p:hf sldNum="0" hdr="0"/>
  <p:txStyles>
    <p:titleStyle>
      <a:lvl1pPr algn="l" defTabSz="342900" rtl="0" eaLnBrk="1" latinLnBrk="0" hangingPunct="1">
        <a:spcBef>
          <a:spcPct val="0"/>
        </a:spcBef>
        <a:buNone/>
        <a:defRPr sz="3200" b="1" i="0" kern="1200" baseline="0">
          <a:solidFill>
            <a:schemeClr val="accent1"/>
          </a:solidFill>
          <a:latin typeface="Arial Bold"/>
          <a:ea typeface="+mj-ea"/>
          <a:cs typeface="Arial Bold"/>
        </a:defRPr>
      </a:lvl1pPr>
    </p:titleStyle>
    <p:bodyStyle>
      <a:lvl1pPr marL="257175" indent="-192024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rgbClr val="53565A"/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SzPct val="80000"/>
        <a:buFont typeface="Arial" pitchFamily="34" charset="0"/>
        <a:buChar char="-"/>
        <a:defRPr sz="1350" kern="1200">
          <a:solidFill>
            <a:srgbClr val="53565A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SzPct val="90000"/>
        <a:buFont typeface="Courier New" pitchFamily="49" charset="0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75646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705206"/>
            <a:ext cx="8238319" cy="418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of Slide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idx="1"/>
          </p:nvPr>
        </p:nvSpPr>
        <p:spPr>
          <a:xfrm>
            <a:off x="457200" y="1500110"/>
            <a:ext cx="8238318" cy="4898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306751" y="70008"/>
            <a:ext cx="592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baseline="0" dirty="0">
                <a:solidFill>
                  <a:prstClr val="white"/>
                </a:solidFill>
                <a:cs typeface="Arial" pitchFamily="34" charset="0"/>
              </a:rPr>
              <a:t>|  </a:t>
            </a:r>
            <a:fld id="{0458CB15-4049-3E44-A91F-E9E0F94EC727}" type="slidenum">
              <a:rPr lang="en-US" sz="1000" b="1" baseline="0" smtClean="0">
                <a:solidFill>
                  <a:prstClr val="white"/>
                </a:solidFill>
                <a:cs typeface="Arial" pitchFamily="34" charset="0"/>
              </a:rPr>
              <a:pPr algn="r"/>
              <a:t>‹#›</a:t>
            </a:fld>
            <a:endParaRPr lang="en-US" sz="1000" b="1" baseline="0" dirty="0" err="1">
              <a:solidFill>
                <a:prstClr val="white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845348"/>
      </p:ext>
    </p:extLst>
  </p:cSld>
  <p:clrMap bg1="lt1" tx1="dk1" bg2="lt2" tx2="dk2" accent1="accent1" accent2="accent2" accent3="accent3" accent4="accent4" accent5="accent5" accent6="accent6" hlink="hlink" folHlink="folHlink"/>
  <p:hf sldNum="0" hdr="0"/>
  <p:txStyles>
    <p:titleStyle>
      <a:lvl1pPr algn="l" defTabSz="342900" rtl="0" eaLnBrk="1" latinLnBrk="0" hangingPunct="1">
        <a:spcBef>
          <a:spcPct val="0"/>
        </a:spcBef>
        <a:buNone/>
        <a:defRPr sz="3200" b="1" i="0" kern="1200" baseline="0">
          <a:solidFill>
            <a:schemeClr val="accent1"/>
          </a:solidFill>
          <a:latin typeface="Arial Bold"/>
          <a:ea typeface="+mj-ea"/>
          <a:cs typeface="Arial Bold"/>
        </a:defRPr>
      </a:lvl1pPr>
    </p:titleStyle>
    <p:bodyStyle>
      <a:lvl1pPr marL="257175" indent="-192024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rgbClr val="53565A"/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SzPct val="80000"/>
        <a:buFont typeface="Arial" pitchFamily="34" charset="0"/>
        <a:buChar char="-"/>
        <a:defRPr sz="1350" kern="1200">
          <a:solidFill>
            <a:srgbClr val="53565A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SzPct val="90000"/>
        <a:buFont typeface="Courier New" pitchFamily="49" charset="0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75646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705206"/>
            <a:ext cx="8238319" cy="418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of Slide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idx="1"/>
          </p:nvPr>
        </p:nvSpPr>
        <p:spPr>
          <a:xfrm>
            <a:off x="457200" y="1500110"/>
            <a:ext cx="8238318" cy="4898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306751" y="70008"/>
            <a:ext cx="592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prstClr val="white"/>
                </a:solidFill>
                <a:cs typeface="Arial" pitchFamily="34" charset="0"/>
              </a:rPr>
              <a:t>|  </a:t>
            </a:r>
            <a:fld id="{0458CB15-4049-3E44-A91F-E9E0F94EC727}" type="slidenum">
              <a:rPr lang="en-US" sz="1000" b="1" baseline="0" smtClean="0">
                <a:solidFill>
                  <a:prstClr val="white"/>
                </a:solidFill>
                <a:cs typeface="Arial" pitchFamily="34" charset="0"/>
              </a:rPr>
              <a:pPr/>
              <a:t>‹#›</a:t>
            </a:fld>
            <a:endParaRPr lang="en-US" sz="1000" b="1" baseline="0" dirty="0" err="1">
              <a:solidFill>
                <a:prstClr val="white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112376"/>
      </p:ext>
    </p:extLst>
  </p:cSld>
  <p:clrMap bg1="lt1" tx1="dk1" bg2="lt2" tx2="dk2" accent1="accent1" accent2="accent2" accent3="accent3" accent4="accent4" accent5="accent5" accent6="accent6" hlink="hlink" folHlink="folHlink"/>
  <p:hf sldNum="0" hdr="0"/>
  <p:txStyles>
    <p:titleStyle>
      <a:lvl1pPr algn="l" defTabSz="342900" rtl="0" eaLnBrk="1" latinLnBrk="0" hangingPunct="1">
        <a:spcBef>
          <a:spcPct val="0"/>
        </a:spcBef>
        <a:buNone/>
        <a:defRPr sz="3200" b="1" i="0" kern="1200" baseline="0">
          <a:solidFill>
            <a:schemeClr val="accent1"/>
          </a:solidFill>
          <a:latin typeface="Arial Bold"/>
          <a:ea typeface="+mj-ea"/>
          <a:cs typeface="Arial Bold"/>
        </a:defRPr>
      </a:lvl1pPr>
    </p:titleStyle>
    <p:bodyStyle>
      <a:lvl1pPr marL="257175" indent="-192024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rgbClr val="53565A"/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SzPct val="80000"/>
        <a:buFont typeface="Arial" pitchFamily="34" charset="0"/>
        <a:buChar char="-"/>
        <a:defRPr sz="1350" kern="1200">
          <a:solidFill>
            <a:srgbClr val="53565A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SzPct val="90000"/>
        <a:buFont typeface="Courier New" pitchFamily="49" charset="0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75646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705206"/>
            <a:ext cx="8238319" cy="418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of Slide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idx="1"/>
          </p:nvPr>
        </p:nvSpPr>
        <p:spPr>
          <a:xfrm>
            <a:off x="457200" y="1500110"/>
            <a:ext cx="8238318" cy="4898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306751" y="70008"/>
            <a:ext cx="592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baseline="0" dirty="0">
                <a:solidFill>
                  <a:prstClr val="white"/>
                </a:solidFill>
                <a:cs typeface="Arial" pitchFamily="34" charset="0"/>
              </a:rPr>
              <a:t>|  </a:t>
            </a:r>
            <a:fld id="{0458CB15-4049-3E44-A91F-E9E0F94EC727}" type="slidenum">
              <a:rPr lang="en-US" sz="1000" b="1" baseline="0" smtClean="0">
                <a:solidFill>
                  <a:prstClr val="white"/>
                </a:solidFill>
                <a:cs typeface="Arial" pitchFamily="34" charset="0"/>
              </a:rPr>
              <a:pPr algn="r"/>
              <a:t>‹#›</a:t>
            </a:fld>
            <a:endParaRPr lang="en-US" sz="1000" b="1" baseline="0" dirty="0" err="1">
              <a:solidFill>
                <a:prstClr val="white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581100"/>
      </p:ext>
    </p:extLst>
  </p:cSld>
  <p:clrMap bg1="lt1" tx1="dk1" bg2="lt2" tx2="dk2" accent1="accent1" accent2="accent2" accent3="accent3" accent4="accent4" accent5="accent5" accent6="accent6" hlink="hlink" folHlink="folHlink"/>
  <p:hf sldNum="0" hdr="0"/>
  <p:txStyles>
    <p:titleStyle>
      <a:lvl1pPr algn="l" defTabSz="342900" rtl="0" eaLnBrk="1" latinLnBrk="0" hangingPunct="1">
        <a:spcBef>
          <a:spcPct val="0"/>
        </a:spcBef>
        <a:buNone/>
        <a:defRPr sz="3200" b="1" i="0" kern="1200" baseline="0">
          <a:solidFill>
            <a:schemeClr val="accent1"/>
          </a:solidFill>
          <a:latin typeface="Arial Bold"/>
          <a:ea typeface="+mj-ea"/>
          <a:cs typeface="Arial Bold"/>
        </a:defRPr>
      </a:lvl1pPr>
    </p:titleStyle>
    <p:bodyStyle>
      <a:lvl1pPr marL="257175" indent="-192024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rgbClr val="53565A"/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SzPct val="80000"/>
        <a:buFont typeface="Arial" pitchFamily="34" charset="0"/>
        <a:buChar char="-"/>
        <a:defRPr sz="1350" kern="1200">
          <a:solidFill>
            <a:srgbClr val="53565A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SzPct val="90000"/>
        <a:buFont typeface="Courier New" pitchFamily="49" charset="0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jp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75646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705206"/>
            <a:ext cx="8238319" cy="418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of Slide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idx="1"/>
          </p:nvPr>
        </p:nvSpPr>
        <p:spPr>
          <a:xfrm>
            <a:off x="457200" y="1500110"/>
            <a:ext cx="8238318" cy="4898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306751" y="70008"/>
            <a:ext cx="592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baseline="0" dirty="0">
                <a:solidFill>
                  <a:prstClr val="white"/>
                </a:solidFill>
                <a:cs typeface="Arial" pitchFamily="34" charset="0"/>
              </a:rPr>
              <a:t>|  </a:t>
            </a:r>
            <a:fld id="{0458CB15-4049-3E44-A91F-E9E0F94EC727}" type="slidenum">
              <a:rPr lang="en-US" sz="1000" b="1" baseline="0" smtClean="0">
                <a:solidFill>
                  <a:prstClr val="white"/>
                </a:solidFill>
                <a:cs typeface="Arial" pitchFamily="34" charset="0"/>
              </a:rPr>
              <a:pPr algn="r"/>
              <a:t>‹#›</a:t>
            </a:fld>
            <a:endParaRPr lang="en-US" sz="1000" b="1" baseline="0" dirty="0" err="1">
              <a:solidFill>
                <a:prstClr val="white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28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1" r:id="rId2"/>
  </p:sldLayoutIdLst>
  <p:hf sldNum="0" hdr="0"/>
  <p:txStyles>
    <p:titleStyle>
      <a:lvl1pPr algn="l" defTabSz="342900" rtl="0" eaLnBrk="1" latinLnBrk="0" hangingPunct="1">
        <a:spcBef>
          <a:spcPct val="0"/>
        </a:spcBef>
        <a:buNone/>
        <a:defRPr sz="3200" b="1" i="0" kern="1200" baseline="0">
          <a:solidFill>
            <a:schemeClr val="accent1"/>
          </a:solidFill>
          <a:latin typeface="Arial Bold"/>
          <a:ea typeface="+mj-ea"/>
          <a:cs typeface="Arial Bold"/>
        </a:defRPr>
      </a:lvl1pPr>
    </p:titleStyle>
    <p:bodyStyle>
      <a:lvl1pPr marL="257175" indent="-192024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rgbClr val="53565A"/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SzPct val="80000"/>
        <a:buFont typeface="Arial" pitchFamily="34" charset="0"/>
        <a:buChar char="-"/>
        <a:defRPr sz="1350" kern="1200">
          <a:solidFill>
            <a:srgbClr val="53565A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SzPct val="90000"/>
        <a:buFont typeface="Courier New" pitchFamily="49" charset="0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SzPct val="90000"/>
        <a:buFont typeface="Courier New"/>
        <a:buChar char="o"/>
        <a:defRPr sz="1200" kern="1200">
          <a:solidFill>
            <a:srgbClr val="53565A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8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1575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457189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4" name="Picture 3" descr="elsevier_logo.png"/>
          <p:cNvPicPr>
            <a:picLocks noChangeAspect="1"/>
          </p:cNvPicPr>
          <p:nvPr userDrawn="1"/>
        </p:nvPicPr>
        <p:blipFill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516" y="6501095"/>
            <a:ext cx="844726" cy="22526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8306751" y="70008"/>
            <a:ext cx="592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baseline="0" dirty="0">
                <a:solidFill>
                  <a:prstClr val="white"/>
                </a:solidFill>
                <a:cs typeface="Arial" pitchFamily="34" charset="0"/>
              </a:rPr>
              <a:t>|  </a:t>
            </a:r>
            <a:fld id="{0458CB15-4049-3E44-A91F-E9E0F94EC727}" type="slidenum">
              <a:rPr lang="en-US" sz="1000" b="1" baseline="0" smtClean="0">
                <a:solidFill>
                  <a:prstClr val="white"/>
                </a:solidFill>
                <a:cs typeface="Arial" pitchFamily="34" charset="0"/>
              </a:rPr>
              <a:pPr algn="r"/>
              <a:t>‹#›</a:t>
            </a:fld>
            <a:endParaRPr lang="en-US" sz="1000" b="1" baseline="0" dirty="0" err="1">
              <a:solidFill>
                <a:prstClr val="white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339290"/>
      </p:ext>
    </p:extLst>
  </p:cSld>
  <p:clrMap bg1="lt1" tx1="dk1" bg2="lt2" tx2="dk2" accent1="accent1" accent2="accent2" accent3="accent3" accent4="accent4" accent5="accent5" accent6="accent6" hlink="hlink" folHlink="folHlink"/>
  <p:hf sldNum="0" hdr="0"/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457189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4" name="Picture 3" descr="elsevier_logo.png"/>
          <p:cNvPicPr>
            <a:picLocks noChangeAspect="1"/>
          </p:cNvPicPr>
          <p:nvPr userDrawn="1"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516" y="6501095"/>
            <a:ext cx="844726" cy="22526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8306751" y="70008"/>
            <a:ext cx="592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baseline="0" dirty="0">
                <a:solidFill>
                  <a:prstClr val="white"/>
                </a:solidFill>
                <a:cs typeface="Arial" pitchFamily="34" charset="0"/>
              </a:rPr>
              <a:t>|  </a:t>
            </a:r>
            <a:fld id="{0458CB15-4049-3E44-A91F-E9E0F94EC727}" type="slidenum">
              <a:rPr lang="en-US" sz="1000" b="1" baseline="0" smtClean="0">
                <a:solidFill>
                  <a:prstClr val="white"/>
                </a:solidFill>
                <a:cs typeface="Arial" pitchFamily="34" charset="0"/>
              </a:rPr>
              <a:pPr algn="r"/>
              <a:t>‹#›</a:t>
            </a:fld>
            <a:endParaRPr lang="en-US" sz="1000" b="1" baseline="0" dirty="0" err="1">
              <a:solidFill>
                <a:prstClr val="white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08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hf sldNum="0" hdr="0"/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mendeley.com/datasets/4bh33fdx4v/3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2.05398.pdf" TargetMode="External"/><Relationship Id="rId2" Type="http://schemas.openxmlformats.org/officeDocument/2006/relationships/hyperlink" Target="https://github.com/edvisees/sciD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sujitpal.blogspot.co.uk/2018/01/cleaning-up-noisy-labels-using-snorkels.html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iencedirect.com/science?_ob=ArticleURL&amp;_aset=V-WA-A-W-V-MsSAYZW-UUA-U-AACAVYEDAD-AAVEUDUCAD-YEEEYVDDW-V-U&amp;_rdoc=2&amp;_fmt=full&amp;_udi=B6WSN-4GYG5B3-K&amp;_coverDate=08/26/2005&amp;_cdi=7051&amp;_orig=search&amp;_st=13&amp;_sort=d&amp;view=c&amp;_acct=C000000593&amp;_version=1&amp;_urlVersion=0&amp;_userid=3222073&amp;md5=1fc244e0e7cfb82d0d6fdb19a49a89f9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56744" y="2887527"/>
            <a:ext cx="8364741" cy="1139467"/>
          </a:xfrm>
        </p:spPr>
        <p:txBody>
          <a:bodyPr/>
          <a:lstStyle/>
          <a:p>
            <a:r>
              <a:rPr lang="en-US" dirty="0"/>
              <a:t>Using machine learning </a:t>
            </a:r>
            <a:r>
              <a:rPr lang="en-US" i="1" dirty="0">
                <a:solidFill>
                  <a:schemeClr val="accent1"/>
                </a:solidFill>
              </a:rPr>
              <a:t>methods</a:t>
            </a:r>
            <a:r>
              <a:rPr lang="en-US" i="1" dirty="0"/>
              <a:t> </a:t>
            </a:r>
            <a:r>
              <a:rPr lang="en-US" dirty="0"/>
              <a:t>to validate a discourse segment </a:t>
            </a:r>
            <a:r>
              <a:rPr lang="en-US" i="1" dirty="0">
                <a:solidFill>
                  <a:schemeClr val="accent1"/>
                </a:solidFill>
              </a:rPr>
              <a:t>hypothesis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Jessica Cox, Corey A Harper, &amp; Anita de </a:t>
            </a:r>
            <a:r>
              <a:rPr lang="en-US" dirty="0" err="1"/>
              <a:t>Waard</a:t>
            </a:r>
            <a:r>
              <a:rPr lang="en-US" dirty="0"/>
              <a:t> -- SAVE-SD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April 24, 2018</a:t>
            </a:r>
          </a:p>
        </p:txBody>
      </p:sp>
    </p:spTree>
    <p:extLst>
      <p:ext uri="{BB962C8B-B14F-4D97-AF65-F5344CB8AC3E}">
        <p14:creationId xmlns:p14="http://schemas.microsoft.com/office/powerpoint/2010/main" val="1844583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CD3FE-3B99-2541-8886-10F4E57D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68273"/>
            <a:ext cx="8238319" cy="418645"/>
          </a:xfrm>
        </p:spPr>
        <p:txBody>
          <a:bodyPr/>
          <a:lstStyle/>
          <a:p>
            <a:r>
              <a:rPr lang="en-US" dirty="0"/>
              <a:t>Dataset of “Discourse Segment Type vs. Linguistic Features”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C5614-E30D-6545-A19E-F1A938CF63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FCEE43-052E-3E4E-BD92-2FF3B0C06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281" y="1485771"/>
            <a:ext cx="8476237" cy="4309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9ED9A3-59EC-0643-BCEF-6697152A1198}"/>
              </a:ext>
            </a:extLst>
          </p:cNvPr>
          <p:cNvSpPr txBox="1"/>
          <p:nvPr/>
        </p:nvSpPr>
        <p:spPr>
          <a:xfrm>
            <a:off x="1806372" y="5968717"/>
            <a:ext cx="481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https://data.mendeley.com/datasets/4bh33fdx4v/3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8776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FA03F7-9E15-9842-84A9-92A5C755D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52975"/>
            <a:ext cx="8238319" cy="4898146"/>
          </a:xfrm>
        </p:spPr>
        <p:txBody>
          <a:bodyPr>
            <a:normAutofit/>
          </a:bodyPr>
          <a:lstStyle/>
          <a:p>
            <a:pPr marL="65151" indent="0">
              <a:buNone/>
            </a:pPr>
            <a:endParaRPr lang="en-US" sz="3200" dirty="0"/>
          </a:p>
          <a:p>
            <a:pPr marL="65151" indent="0">
              <a:buNone/>
            </a:pPr>
            <a:endParaRPr lang="en-US" sz="32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D7FA95A-9F00-CC45-A6B0-3ECF7841D94F}"/>
              </a:ext>
            </a:extLst>
          </p:cNvPr>
          <p:cNvSpPr txBox="1">
            <a:spLocks/>
          </p:cNvSpPr>
          <p:nvPr/>
        </p:nvSpPr>
        <p:spPr>
          <a:xfrm>
            <a:off x="332141" y="630313"/>
            <a:ext cx="8071632" cy="777295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0" indent="0" algn="l" defTabSz="342900" rtl="0" eaLnBrk="1" latinLnBrk="0" hangingPunct="1">
              <a:lnSpc>
                <a:spcPct val="100000"/>
              </a:lnSpc>
              <a:spcBef>
                <a:spcPct val="20000"/>
              </a:spcBef>
              <a:buFontTx/>
              <a:buNone/>
              <a:defRPr sz="3200" b="1" kern="1200" cap="none" spc="0" baseline="0">
                <a:solidFill>
                  <a:schemeClr val="accent1"/>
                </a:solidFill>
                <a:latin typeface="Arial Bold" charset="0"/>
                <a:ea typeface="+mn-ea"/>
                <a:cs typeface="Arial"/>
              </a:defRPr>
            </a:lvl1pPr>
            <a:lvl2pPr marL="457189" indent="0" algn="l" defTabSz="342900" rtl="0" eaLnBrk="1" latinLnBrk="0" hangingPunct="1">
              <a:spcBef>
                <a:spcPct val="20000"/>
              </a:spcBef>
              <a:buSzPct val="80000"/>
              <a:buFont typeface="Arial"/>
              <a:buNone/>
              <a:defRPr sz="1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378" indent="0" algn="l" defTabSz="342900" rtl="0" eaLnBrk="1" latinLnBrk="0" hangingPunct="1">
              <a:spcBef>
                <a:spcPct val="20000"/>
              </a:spcBef>
              <a:buSzPct val="90000"/>
              <a:buFont typeface="Courier New" pitchFamily="49" charset="0"/>
              <a:buNone/>
              <a:defRPr sz="1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566" indent="0" algn="l" defTabSz="342900" rtl="0" eaLnBrk="1" latinLnBrk="0" hangingPunct="1">
              <a:spcBef>
                <a:spcPct val="20000"/>
              </a:spcBef>
              <a:buSzPct val="90000"/>
              <a:buFont typeface="Courier New"/>
              <a:buNone/>
              <a:defRPr sz="1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754" indent="0" algn="l" defTabSz="342900" rtl="0" eaLnBrk="1" latinLnBrk="0" hangingPunct="1">
              <a:spcBef>
                <a:spcPct val="20000"/>
              </a:spcBef>
              <a:buSzPct val="90000"/>
              <a:buFont typeface="Courier New"/>
              <a:buNone/>
              <a:defRPr sz="1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SzPct val="90000"/>
              <a:buFont typeface="Courier New"/>
              <a:buChar char="o"/>
              <a:defRPr sz="1200" kern="1200">
                <a:solidFill>
                  <a:srgbClr val="53565A"/>
                </a:solidFill>
                <a:latin typeface="Arial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SzPct val="90000"/>
              <a:buFont typeface="Courier New"/>
              <a:buChar char="o"/>
              <a:defRPr sz="1200" kern="1200">
                <a:solidFill>
                  <a:srgbClr val="53565A"/>
                </a:solidFill>
                <a:latin typeface="Arial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SzPct val="90000"/>
              <a:buFont typeface="Courier New"/>
              <a:buChar char="o"/>
              <a:defRPr sz="1200" kern="1200">
                <a:solidFill>
                  <a:srgbClr val="53565A"/>
                </a:solidFill>
                <a:latin typeface="Arial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SzPct val="90000"/>
              <a:buFont typeface="Courier New"/>
              <a:buChar char="o"/>
              <a:defRPr sz="1200" kern="1200">
                <a:solidFill>
                  <a:srgbClr val="53565A"/>
                </a:solidFill>
                <a:latin typeface="Arial"/>
                <a:ea typeface="+mn-ea"/>
                <a:cs typeface="+mn-cs"/>
              </a:defRPr>
            </a:lvl9pPr>
          </a:lstStyle>
          <a:p>
            <a:r>
              <a:rPr lang="en-US" dirty="0"/>
              <a:t>Features / Feature Groups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3A15621-1184-1A46-B17F-096E22F42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313127"/>
              </p:ext>
            </p:extLst>
          </p:nvPr>
        </p:nvGraphicFramePr>
        <p:xfrm>
          <a:off x="774862" y="1245901"/>
          <a:ext cx="7616554" cy="6705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808277">
                  <a:extLst>
                    <a:ext uri="{9D8B030D-6E8A-4147-A177-3AD203B41FA5}">
                      <a16:colId xmlns:a16="http://schemas.microsoft.com/office/drawing/2014/main" val="1279421062"/>
                    </a:ext>
                  </a:extLst>
                </a:gridCol>
                <a:gridCol w="3808277">
                  <a:extLst>
                    <a:ext uri="{9D8B030D-6E8A-4147-A177-3AD203B41FA5}">
                      <a16:colId xmlns:a16="http://schemas.microsoft.com/office/drawing/2014/main" val="2914193845"/>
                    </a:ext>
                  </a:extLst>
                </a:gridCol>
              </a:tblGrid>
              <a:tr h="292812"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Frequently Used Verb</a:t>
                      </a:r>
                      <a:endParaRPr lang="en-US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427265"/>
                  </a:ext>
                </a:extLst>
              </a:tr>
              <a:tr h="292812">
                <a:tc>
                  <a:txBody>
                    <a:bodyPr/>
                    <a:lstStyle/>
                    <a:p>
                      <a:r>
                        <a:rPr lang="en-US" sz="1600" dirty="0"/>
                        <a:t>Top 10 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”Show” verb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83973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C99B3B3-9FF3-5A48-920B-107187741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449997"/>
              </p:ext>
            </p:extLst>
          </p:nvPr>
        </p:nvGraphicFramePr>
        <p:xfrm>
          <a:off x="787219" y="1952399"/>
          <a:ext cx="7616554" cy="124968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523311">
                  <a:extLst>
                    <a:ext uri="{9D8B030D-6E8A-4147-A177-3AD203B41FA5}">
                      <a16:colId xmlns:a16="http://schemas.microsoft.com/office/drawing/2014/main" val="3686878272"/>
                    </a:ext>
                  </a:extLst>
                </a:gridCol>
                <a:gridCol w="1523311">
                  <a:extLst>
                    <a:ext uri="{9D8B030D-6E8A-4147-A177-3AD203B41FA5}">
                      <a16:colId xmlns:a16="http://schemas.microsoft.com/office/drawing/2014/main" val="601288246"/>
                    </a:ext>
                  </a:extLst>
                </a:gridCol>
                <a:gridCol w="1296239">
                  <a:extLst>
                    <a:ext uri="{9D8B030D-6E8A-4147-A177-3AD203B41FA5}">
                      <a16:colId xmlns:a16="http://schemas.microsoft.com/office/drawing/2014/main" val="49877455"/>
                    </a:ext>
                  </a:extLst>
                </a:gridCol>
                <a:gridCol w="1750382">
                  <a:extLst>
                    <a:ext uri="{9D8B030D-6E8A-4147-A177-3AD203B41FA5}">
                      <a16:colId xmlns:a16="http://schemas.microsoft.com/office/drawing/2014/main" val="2961791038"/>
                    </a:ext>
                  </a:extLst>
                </a:gridCol>
                <a:gridCol w="1523311">
                  <a:extLst>
                    <a:ext uri="{9D8B030D-6E8A-4147-A177-3AD203B41FA5}">
                      <a16:colId xmlns:a16="http://schemas.microsoft.com/office/drawing/2014/main" val="682814749"/>
                    </a:ext>
                  </a:extLst>
                </a:gridCol>
              </a:tblGrid>
              <a:tr h="272159">
                <a:tc gridSpan="5">
                  <a:txBody>
                    <a:bodyPr/>
                    <a:lstStyle/>
                    <a:p>
                      <a:r>
                        <a:rPr lang="en-US" sz="1600" dirty="0"/>
                        <a:t>Verb Tense</a:t>
                      </a:r>
                      <a:endParaRPr lang="en-US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208945"/>
                  </a:ext>
                </a:extLst>
              </a:tr>
              <a:tr h="272159">
                <a:tc>
                  <a:txBody>
                    <a:bodyPr/>
                    <a:lstStyle/>
                    <a:p>
                      <a:r>
                        <a:rPr lang="en-US" sz="1600" dirty="0"/>
                        <a:t>Future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Gerund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Past participle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Past perfect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387222"/>
                  </a:ext>
                </a:extLst>
              </a:tr>
              <a:tr h="462671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Past progressive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Present perfect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Present progressive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To-infinitive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66691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2B17A6A-54A3-9645-96B9-30C36115C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176561"/>
              </p:ext>
            </p:extLst>
          </p:nvPr>
        </p:nvGraphicFramePr>
        <p:xfrm>
          <a:off x="774862" y="3275913"/>
          <a:ext cx="7616554" cy="128524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730694">
                  <a:extLst>
                    <a:ext uri="{9D8B030D-6E8A-4147-A177-3AD203B41FA5}">
                      <a16:colId xmlns:a16="http://schemas.microsoft.com/office/drawing/2014/main" val="3686878272"/>
                    </a:ext>
                  </a:extLst>
                </a:gridCol>
                <a:gridCol w="1471466">
                  <a:extLst>
                    <a:ext uri="{9D8B030D-6E8A-4147-A177-3AD203B41FA5}">
                      <a16:colId xmlns:a16="http://schemas.microsoft.com/office/drawing/2014/main" val="601288246"/>
                    </a:ext>
                  </a:extLst>
                </a:gridCol>
                <a:gridCol w="1252122">
                  <a:extLst>
                    <a:ext uri="{9D8B030D-6E8A-4147-A177-3AD203B41FA5}">
                      <a16:colId xmlns:a16="http://schemas.microsoft.com/office/drawing/2014/main" val="49877455"/>
                    </a:ext>
                  </a:extLst>
                </a:gridCol>
                <a:gridCol w="1400722">
                  <a:extLst>
                    <a:ext uri="{9D8B030D-6E8A-4147-A177-3AD203B41FA5}">
                      <a16:colId xmlns:a16="http://schemas.microsoft.com/office/drawing/2014/main" val="2961791038"/>
                    </a:ext>
                  </a:extLst>
                </a:gridCol>
                <a:gridCol w="1761550">
                  <a:extLst>
                    <a:ext uri="{9D8B030D-6E8A-4147-A177-3AD203B41FA5}">
                      <a16:colId xmlns:a16="http://schemas.microsoft.com/office/drawing/2014/main" val="682814749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r>
                        <a:rPr lang="en-US" sz="1600" dirty="0"/>
                        <a:t>Verb Class</a:t>
                      </a:r>
                      <a:endParaRPr lang="en-US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84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</a:rPr>
                        <a:t>Cause and effect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</a:rPr>
                        <a:t>Change and growth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</a:rPr>
                        <a:t>Discourse verb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Interpretation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</a:rPr>
                        <a:t>Investigation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38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None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</a:rPr>
                        <a:t>Observation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Prediction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Procedure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Properties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66691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BDEF5C7-D982-944C-A50D-B42606BC6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89881"/>
              </p:ext>
            </p:extLst>
          </p:nvPr>
        </p:nvGraphicFramePr>
        <p:xfrm>
          <a:off x="774862" y="4637058"/>
          <a:ext cx="7616554" cy="207264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381891">
                  <a:extLst>
                    <a:ext uri="{9D8B030D-6E8A-4147-A177-3AD203B41FA5}">
                      <a16:colId xmlns:a16="http://schemas.microsoft.com/office/drawing/2014/main" val="3686878272"/>
                    </a:ext>
                  </a:extLst>
                </a:gridCol>
                <a:gridCol w="1514327">
                  <a:extLst>
                    <a:ext uri="{9D8B030D-6E8A-4147-A177-3AD203B41FA5}">
                      <a16:colId xmlns:a16="http://schemas.microsoft.com/office/drawing/2014/main" val="601288246"/>
                    </a:ext>
                  </a:extLst>
                </a:gridCol>
                <a:gridCol w="2196457">
                  <a:extLst>
                    <a:ext uri="{9D8B030D-6E8A-4147-A177-3AD203B41FA5}">
                      <a16:colId xmlns:a16="http://schemas.microsoft.com/office/drawing/2014/main" val="49877455"/>
                    </a:ext>
                  </a:extLst>
                </a:gridCol>
                <a:gridCol w="1214190">
                  <a:extLst>
                    <a:ext uri="{9D8B030D-6E8A-4147-A177-3AD203B41FA5}">
                      <a16:colId xmlns:a16="http://schemas.microsoft.com/office/drawing/2014/main" val="2961791038"/>
                    </a:ext>
                  </a:extLst>
                </a:gridCol>
                <a:gridCol w="1309689">
                  <a:extLst>
                    <a:ext uri="{9D8B030D-6E8A-4147-A177-3AD203B41FA5}">
                      <a16:colId xmlns:a16="http://schemas.microsoft.com/office/drawing/2014/main" val="682814749"/>
                    </a:ext>
                  </a:extLst>
                </a:gridCol>
              </a:tblGrid>
              <a:tr h="213840">
                <a:tc gridSpan="5">
                  <a:txBody>
                    <a:bodyPr/>
                    <a:lstStyle/>
                    <a:p>
                      <a:r>
                        <a:rPr lang="en-US" sz="1600" dirty="0"/>
                        <a:t>Modality Marker</a:t>
                      </a:r>
                      <a:endParaRPr lang="en-US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793786"/>
                  </a:ext>
                </a:extLst>
              </a:tr>
              <a:tr h="213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</a:rPr>
                        <a:t>Modal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1600" kern="1200" dirty="0">
                          <a:effectLst/>
                        </a:rPr>
                        <a:t>Verb class interpretation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</a:rPr>
                        <a:t>Ruled by verb class interpretation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Reference internal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</a:rPr>
                        <a:t>Reference external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38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First person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</a:rPr>
                        <a:t>Modal </a:t>
                      </a:r>
                      <a:r>
                        <a:rPr lang="en-US" sz="1600" kern="1200" dirty="0" err="1">
                          <a:effectLst/>
                        </a:rPr>
                        <a:t>significant_ly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effectLst/>
                        </a:rPr>
                        <a:t>Possible_ility_ly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effectLst/>
                        </a:rPr>
                        <a:t>Potential_ly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effectLst/>
                        </a:rPr>
                        <a:t>UN_Likely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666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Sum_Adverbs_YesNO</a:t>
                      </a:r>
                      <a:r>
                        <a:rPr lang="en-US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780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596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79740" y="1889403"/>
            <a:ext cx="4189059" cy="1874391"/>
          </a:xfrm>
        </p:spPr>
        <p:txBody>
          <a:bodyPr/>
          <a:lstStyle/>
          <a:p>
            <a:r>
              <a:rPr lang="en-US" dirty="0"/>
              <a:t>Summary Statistics</a:t>
            </a:r>
          </a:p>
        </p:txBody>
      </p:sp>
    </p:spTree>
    <p:extLst>
      <p:ext uri="{BB962C8B-B14F-4D97-AF65-F5344CB8AC3E}">
        <p14:creationId xmlns:p14="http://schemas.microsoft.com/office/powerpoint/2010/main" val="2561579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75A065-6964-9E45-B5C0-CCA7D8A2C3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914"/>
          <a:stretch/>
        </p:blipFill>
        <p:spPr>
          <a:xfrm>
            <a:off x="205253" y="1223319"/>
            <a:ext cx="3913062" cy="538102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3D06E7-3A7E-9048-8FDC-21CD242A4D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7CA7B-8BE7-304C-9B7B-1B9A16B77C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Class 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053BE2-033D-7C45-AA31-29754DDDAA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1371" y="3353645"/>
            <a:ext cx="5067274" cy="285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8F246C-BB79-CF4C-AA7C-869B8AFF8B08}"/>
              </a:ext>
            </a:extLst>
          </p:cNvPr>
          <p:cNvSpPr txBox="1"/>
          <p:nvPr/>
        </p:nvSpPr>
        <p:spPr>
          <a:xfrm>
            <a:off x="4229528" y="1907095"/>
            <a:ext cx="464261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Collapsed and Filtered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Subcategories normalized to parent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Blank</a:t>
            </a:r>
            <a:r>
              <a:rPr lang="en-US" sz="2000" dirty="0"/>
              <a:t> and </a:t>
            </a:r>
            <a:r>
              <a:rPr lang="en-US" sz="2000" i="1" dirty="0"/>
              <a:t>Header</a:t>
            </a:r>
            <a:r>
              <a:rPr lang="en-US" sz="2000" dirty="0"/>
              <a:t> rows removed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Intertextual</a:t>
            </a:r>
            <a:r>
              <a:rPr lang="en-US" sz="2000" dirty="0"/>
              <a:t> and </a:t>
            </a:r>
            <a:r>
              <a:rPr lang="en-US" sz="2000" i="1" dirty="0" err="1"/>
              <a:t>Intratextual</a:t>
            </a:r>
            <a:r>
              <a:rPr lang="en-US" sz="2000" dirty="0"/>
              <a:t> removed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ACC2D-1AF0-D143-B6DC-B1658BA7813A}"/>
              </a:ext>
            </a:extLst>
          </p:cNvPr>
          <p:cNvSpPr txBox="1"/>
          <p:nvPr/>
        </p:nvSpPr>
        <p:spPr>
          <a:xfrm>
            <a:off x="3805880" y="1808237"/>
            <a:ext cx="5263978" cy="43287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23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DF8AB9-23EB-384A-9B53-140446E372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378A1-6A86-9E4F-9E5B-A8DB9C57D3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Verb Class &amp; Modality Distributions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C0B49-6E0C-D748-999B-1E3520AE9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107" y="1222289"/>
            <a:ext cx="46609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43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79740" y="1889403"/>
            <a:ext cx="4189059" cy="1874391"/>
          </a:xfrm>
        </p:spPr>
        <p:txBody>
          <a:bodyPr/>
          <a:lstStyle/>
          <a:p>
            <a:r>
              <a:rPr lang="en-US" dirty="0"/>
              <a:t>Machine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623168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FD6A8-52BC-CE49-B300-D6E3F11F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Explored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AEC2C-37F8-7148-ACE6-E66900C34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Baseline: </a:t>
            </a:r>
            <a:r>
              <a:rPr lang="en-US" sz="3050" dirty="0"/>
              <a:t>Logistic Regression, Decision Tree, Random Forest</a:t>
            </a:r>
          </a:p>
          <a:p>
            <a:r>
              <a:rPr lang="en-US" sz="3200" dirty="0"/>
              <a:t>Same classifiers using </a:t>
            </a:r>
            <a:r>
              <a:rPr lang="en-US" sz="3200" i="1" dirty="0"/>
              <a:t>Class Balancers</a:t>
            </a:r>
          </a:p>
          <a:p>
            <a:r>
              <a:rPr lang="en-US" sz="3200" dirty="0" err="1"/>
              <a:t>SciDT</a:t>
            </a:r>
            <a:r>
              <a:rPr lang="en-US" sz="3200" dirty="0"/>
              <a:t> Neural Network for comparison</a:t>
            </a:r>
          </a:p>
          <a:p>
            <a:r>
              <a:rPr lang="en-US" sz="3200" dirty="0"/>
              <a:t>Feature Reduction / Ablation </a:t>
            </a:r>
          </a:p>
          <a:p>
            <a:r>
              <a:rPr lang="en-US" sz="3200" dirty="0"/>
              <a:t>Mini-experiment with binary targets and limited feature set</a:t>
            </a:r>
          </a:p>
          <a:p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98639-035D-5644-90A8-4BC681CD51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0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DD08B-33DD-B745-BC0D-3D39D7F6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Random Forest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3894F1-C3E6-0649-B25E-725DB2B88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269" y="1686492"/>
            <a:ext cx="7650502" cy="402822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5CFF89-2B98-5940-8521-25786B5BEF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87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64C8-D96E-1748-8B74-75CC9B3F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A64941-C83D-C347-B9F1-229FBBEFA2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4BB034E-F202-2C4C-BE5F-5778A0669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9315" y="1495083"/>
            <a:ext cx="5145719" cy="443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53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DE882-18CF-4D4B-A4E8-9450A7A68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B229717-4E9C-7445-8E8B-B663208C35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36274"/>
              </p:ext>
            </p:extLst>
          </p:nvPr>
        </p:nvGraphicFramePr>
        <p:xfrm>
          <a:off x="103659" y="404659"/>
          <a:ext cx="8945400" cy="6557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64675">
                  <a:extLst>
                    <a:ext uri="{9D8B030D-6E8A-4147-A177-3AD203B41FA5}">
                      <a16:colId xmlns:a16="http://schemas.microsoft.com/office/drawing/2014/main" val="2298093084"/>
                    </a:ext>
                  </a:extLst>
                </a:gridCol>
                <a:gridCol w="5780725">
                  <a:extLst>
                    <a:ext uri="{9D8B030D-6E8A-4147-A177-3AD203B41FA5}">
                      <a16:colId xmlns:a16="http://schemas.microsoft.com/office/drawing/2014/main" val="3556179959"/>
                    </a:ext>
                  </a:extLst>
                </a:gridCol>
              </a:tblGrid>
              <a:tr h="3509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1600" dirty="0" err="1">
                          <a:effectLst/>
                        </a:rPr>
                        <a:t>RandomUnderSampler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8890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1600" dirty="0" err="1">
                          <a:effectLst/>
                        </a:rPr>
                        <a:t>Undersamples</a:t>
                      </a:r>
                      <a:r>
                        <a:rPr lang="en-US" sz="1600" dirty="0">
                          <a:effectLst/>
                        </a:rPr>
                        <a:t> the majority classes by randomly picking samples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8890" marB="18415"/>
                </a:tc>
                <a:extLst>
                  <a:ext uri="{0D108BD9-81ED-4DB2-BD59-A6C34878D82A}">
                    <a16:rowId xmlns:a16="http://schemas.microsoft.com/office/drawing/2014/main" val="982810546"/>
                  </a:ext>
                </a:extLst>
              </a:tr>
              <a:tr h="3509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1600" b="1" dirty="0" err="1">
                          <a:effectLst/>
                        </a:rPr>
                        <a:t>Tomeklinks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8890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1600" b="1" dirty="0" err="1">
                          <a:effectLst/>
                        </a:rPr>
                        <a:t>Undersamples</a:t>
                      </a:r>
                      <a:r>
                        <a:rPr lang="en-US" sz="1600" b="1" dirty="0">
                          <a:effectLst/>
                        </a:rPr>
                        <a:t> the majority classes by removing Tomek’s links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8890" marB="18415"/>
                </a:tc>
                <a:extLst>
                  <a:ext uri="{0D108BD9-81ED-4DB2-BD59-A6C34878D82A}">
                    <a16:rowId xmlns:a16="http://schemas.microsoft.com/office/drawing/2014/main" val="2239873535"/>
                  </a:ext>
                </a:extLst>
              </a:tr>
              <a:tr h="51904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1600" dirty="0" err="1">
                          <a:effectLst/>
                        </a:rPr>
                        <a:t>ClusterCentroids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8890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1600" dirty="0">
                          <a:effectLst/>
                        </a:rPr>
                        <a:t>Under samples the majority classes by replacing a cluster of the majority samples by the cluster centroid of a </a:t>
                      </a:r>
                      <a:r>
                        <a:rPr lang="en-US" sz="1600" dirty="0" err="1">
                          <a:effectLst/>
                        </a:rPr>
                        <a:t>KMeans</a:t>
                      </a:r>
                      <a:r>
                        <a:rPr lang="en-US" sz="1600" dirty="0">
                          <a:effectLst/>
                        </a:rPr>
                        <a:t> algorithm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8890" marB="18415"/>
                </a:tc>
                <a:extLst>
                  <a:ext uri="{0D108BD9-81ED-4DB2-BD59-A6C34878D82A}">
                    <a16:rowId xmlns:a16="http://schemas.microsoft.com/office/drawing/2014/main" val="4218388574"/>
                  </a:ext>
                </a:extLst>
              </a:tr>
              <a:tr h="3509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1600">
                          <a:effectLst/>
                        </a:rPr>
                        <a:t>CondensedNearestNeighbor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8890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1600" dirty="0">
                          <a:effectLst/>
                        </a:rPr>
                        <a:t>Under samples the majority classes using the condensed nearest neighbor method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8890" marB="18415"/>
                </a:tc>
                <a:extLst>
                  <a:ext uri="{0D108BD9-81ED-4DB2-BD59-A6C34878D82A}">
                    <a16:rowId xmlns:a16="http://schemas.microsoft.com/office/drawing/2014/main" val="3926223457"/>
                  </a:ext>
                </a:extLst>
              </a:tr>
              <a:tr h="1948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1600">
                          <a:effectLst/>
                        </a:rPr>
                        <a:t>OneSidedSelection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8890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1600">
                          <a:effectLst/>
                        </a:rPr>
                        <a:t>Uses one-sided selection method on majority classes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8890" marB="18415"/>
                </a:tc>
                <a:extLst>
                  <a:ext uri="{0D108BD9-81ED-4DB2-BD59-A6C34878D82A}">
                    <a16:rowId xmlns:a16="http://schemas.microsoft.com/office/drawing/2014/main" val="129887514"/>
                  </a:ext>
                </a:extLst>
              </a:tr>
              <a:tr h="3509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1600">
                          <a:effectLst/>
                        </a:rPr>
                        <a:t>InstanceHardnessThreshold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8890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1600">
                          <a:effectLst/>
                        </a:rPr>
                        <a:t>Samples with lower probabilities are removed from the majority class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8890" marB="18415"/>
                </a:tc>
                <a:extLst>
                  <a:ext uri="{0D108BD9-81ED-4DB2-BD59-A6C34878D82A}">
                    <a16:rowId xmlns:a16="http://schemas.microsoft.com/office/drawing/2014/main" val="2108366886"/>
                  </a:ext>
                </a:extLst>
              </a:tr>
              <a:tr h="3509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1600">
                          <a:effectLst/>
                        </a:rPr>
                        <a:t>RandomOverSampler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8890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1600">
                          <a:effectLst/>
                        </a:rPr>
                        <a:t>Randomly generates new samples from the minority classes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8890" marB="18415"/>
                </a:tc>
                <a:extLst>
                  <a:ext uri="{0D108BD9-81ED-4DB2-BD59-A6C34878D82A}">
                    <a16:rowId xmlns:a16="http://schemas.microsoft.com/office/drawing/2014/main" val="1188590029"/>
                  </a:ext>
                </a:extLst>
              </a:tr>
              <a:tr h="51904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1600">
                          <a:effectLst/>
                        </a:rPr>
                        <a:t>SMOTE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8890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1600" dirty="0">
                          <a:effectLst/>
                        </a:rPr>
                        <a:t>Synthetic  Minority Oversampling Technique; generates new samples of minority class by interpolation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8890" marB="18415"/>
                </a:tc>
                <a:extLst>
                  <a:ext uri="{0D108BD9-81ED-4DB2-BD59-A6C34878D82A}">
                    <a16:rowId xmlns:a16="http://schemas.microsoft.com/office/drawing/2014/main" val="1520850353"/>
                  </a:ext>
                </a:extLst>
              </a:tr>
              <a:tr h="3509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1600">
                          <a:effectLst/>
                        </a:rPr>
                        <a:t>SMOTEborderline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8890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1600">
                          <a:effectLst/>
                        </a:rPr>
                        <a:t>Generates new samples of minority class specific to the borders between two classes.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8890" marB="18415"/>
                </a:tc>
                <a:extLst>
                  <a:ext uri="{0D108BD9-81ED-4DB2-BD59-A6C34878D82A}">
                    <a16:rowId xmlns:a16="http://schemas.microsoft.com/office/drawing/2014/main" val="2645068947"/>
                  </a:ext>
                </a:extLst>
              </a:tr>
              <a:tr h="3509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1600">
                          <a:effectLst/>
                        </a:rPr>
                        <a:t>SMOTEborderline2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8890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1600">
                          <a:effectLst/>
                        </a:rPr>
                        <a:t>Generates new samples of minority class specific to the borders between two classes.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8890" marB="18415"/>
                </a:tc>
                <a:extLst>
                  <a:ext uri="{0D108BD9-81ED-4DB2-BD59-A6C34878D82A}">
                    <a16:rowId xmlns:a16="http://schemas.microsoft.com/office/drawing/2014/main" val="969803772"/>
                  </a:ext>
                </a:extLst>
              </a:tr>
              <a:tr h="3509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1600">
                          <a:effectLst/>
                        </a:rPr>
                        <a:t>SMOTETomek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8890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1600">
                          <a:effectLst/>
                        </a:rPr>
                        <a:t>Combines use of SMOTE on minority class and Tomek Links on majority class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8890" marB="18415"/>
                </a:tc>
                <a:extLst>
                  <a:ext uri="{0D108BD9-81ED-4DB2-BD59-A6C34878D82A}">
                    <a16:rowId xmlns:a16="http://schemas.microsoft.com/office/drawing/2014/main" val="3596623757"/>
                  </a:ext>
                </a:extLst>
              </a:tr>
              <a:tr h="3509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1600">
                          <a:effectLst/>
                        </a:rPr>
                        <a:t>SMOTEENN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8890" marB="1841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1600" dirty="0">
                          <a:effectLst/>
                        </a:rPr>
                        <a:t>Combines use of SMOTE on minority class and Edited Nearest Neighbors on majority class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8890" marB="18415"/>
                </a:tc>
                <a:extLst>
                  <a:ext uri="{0D108BD9-81ED-4DB2-BD59-A6C34878D82A}">
                    <a16:rowId xmlns:a16="http://schemas.microsoft.com/office/drawing/2014/main" val="329893346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94CFA-A6E6-3142-9C45-27952A9B78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74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E6F322-1F35-A344-9C64-790B2211CB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B5277-1FBE-7740-9B73-A2346D1D18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3200" cap="none" dirty="0">
                <a:solidFill>
                  <a:schemeClr val="accent1"/>
                </a:solidFill>
              </a:rPr>
              <a:t>The </a:t>
            </a:r>
            <a:r>
              <a:rPr lang="en-US" sz="3200" cap="none" dirty="0" err="1">
                <a:solidFill>
                  <a:schemeClr val="accent1"/>
                </a:solidFill>
              </a:rPr>
              <a:t>IMRaD</a:t>
            </a:r>
            <a:r>
              <a:rPr lang="en-US" sz="3200" cap="none" dirty="0">
                <a:solidFill>
                  <a:schemeClr val="accent1"/>
                </a:solidFill>
              </a:rPr>
              <a:t> Structure of A Paper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BF04D-4CD9-3F4F-9CB3-F1C53665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57" y="1378784"/>
            <a:ext cx="7950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71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3385C-2E53-9045-8442-166B0DD31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balancers had minimal to no effect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9DBB5A-755A-0244-8101-DA86AF91B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119" y="1515948"/>
            <a:ext cx="7505700" cy="41402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443BD-A845-5A46-B898-8A5AFBD176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321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BA80-81EF-7941-894D-08AADB76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Discourse Tagger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DE7D3-6E2C-504E-B07B-4598A7C21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840" y="2050966"/>
            <a:ext cx="8238319" cy="489814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053FDC-F622-2D45-A0BB-0479FAF009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199" y="6075556"/>
            <a:ext cx="6672263" cy="227013"/>
          </a:xfrm>
        </p:spPr>
        <p:txBody>
          <a:bodyPr/>
          <a:lstStyle/>
          <a:p>
            <a:r>
              <a:rPr lang="en-US" sz="1400" dirty="0">
                <a:hlinkClick r:id="rId2"/>
              </a:rPr>
              <a:t>https://github.com/edvisees/sciDT</a:t>
            </a:r>
            <a:endParaRPr lang="en-US" sz="1400" dirty="0"/>
          </a:p>
          <a:p>
            <a:r>
              <a:rPr lang="en-US" sz="1400" dirty="0">
                <a:hlinkClick r:id="rId3"/>
              </a:rPr>
              <a:t>https://arxiv.org/pdf/1702.05398.pdf</a:t>
            </a:r>
            <a:r>
              <a:rPr lang="en-US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8D93B-3E45-5449-B252-094C94EE22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885" y="1364343"/>
            <a:ext cx="6378187" cy="3958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A1B5EE-2546-F140-8C2F-485673507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914" y="3052239"/>
            <a:ext cx="8331200" cy="2895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44729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394120-1E9F-184D-AC82-EAE9C19F6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419" y="527206"/>
            <a:ext cx="5918200" cy="285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3290B3-7BC1-0449-9383-475F93E64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337" y="3329313"/>
            <a:ext cx="4148365" cy="356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52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233A4-C4C4-BE4D-8299-B0E8A9AB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Reduction and Forward Ablation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B438F-8E96-6A47-A2AF-BEC7D0D87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Reduce to 13 Features: F1 increases .65 before dropping</a:t>
            </a:r>
          </a:p>
          <a:p>
            <a:pPr marL="65151" indent="0">
              <a:buNone/>
            </a:pP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12B38-3DAC-364B-AE04-80A1DE8B5B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1181C-B421-7B48-8BF2-3E032D448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2462892"/>
            <a:ext cx="6159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69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233A4-C4C4-BE4D-8299-B0E8A9AB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Reduction and Forward Ablation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B438F-8E96-6A47-A2AF-BEC7D0D87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Forward Ablation to 9 Features before F1 levels off.</a:t>
            </a:r>
          </a:p>
          <a:p>
            <a:pPr marL="65151" indent="0">
              <a:buNone/>
            </a:pP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12B38-3DAC-364B-AE04-80A1DE8B5B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5E44CC-483D-424D-97A0-C6A3725CC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08" y="2018783"/>
            <a:ext cx="65151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99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53428-50C8-D24F-A90D-BA076B50A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Change to Confusion Matrix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19C1CC-2078-084C-BF3A-9FD7FDEA8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9304" y="2351427"/>
            <a:ext cx="4249633" cy="36929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5FDB1-F28A-0749-A5B9-825CE48B32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E7AB62-47FD-284E-ABD9-53243D5B1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5" y="2351427"/>
            <a:ext cx="4286747" cy="369291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3A2D829-5B36-7440-B8D7-0985A4DD5FFA}"/>
              </a:ext>
            </a:extLst>
          </p:cNvPr>
          <p:cNvSpPr txBox="1">
            <a:spLocks/>
          </p:cNvSpPr>
          <p:nvPr/>
        </p:nvSpPr>
        <p:spPr>
          <a:xfrm>
            <a:off x="1043155" y="1906722"/>
            <a:ext cx="2536411" cy="3367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Arial Bold"/>
                <a:ea typeface="+mj-ea"/>
                <a:cs typeface="Arial Bold"/>
              </a:defRPr>
            </a:lvl1pPr>
          </a:lstStyle>
          <a:p>
            <a:r>
              <a:rPr lang="en-US" dirty="0"/>
              <a:t>All Features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6B35EE-C4B5-214C-BAC8-F9FF599B1E56}"/>
              </a:ext>
            </a:extLst>
          </p:cNvPr>
          <p:cNvSpPr txBox="1">
            <a:spLocks/>
          </p:cNvSpPr>
          <p:nvPr/>
        </p:nvSpPr>
        <p:spPr>
          <a:xfrm>
            <a:off x="5718987" y="1906722"/>
            <a:ext cx="2303752" cy="287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Arial Bold"/>
                <a:ea typeface="+mj-ea"/>
                <a:cs typeface="Arial Bold"/>
              </a:defRPr>
            </a:lvl1pPr>
          </a:lstStyle>
          <a:p>
            <a:r>
              <a:rPr lang="en-US" dirty="0"/>
              <a:t>9 Features</a:t>
            </a:r>
          </a:p>
        </p:txBody>
      </p:sp>
    </p:spTree>
    <p:extLst>
      <p:ext uri="{BB962C8B-B14F-4D97-AF65-F5344CB8AC3E}">
        <p14:creationId xmlns:p14="http://schemas.microsoft.com/office/powerpoint/2010/main" val="1196346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92E9D-D9A0-9A4D-A325-01343DF1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Significant Features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C6DB4C9-0D57-3444-BFEC-91A62FC6A3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1589781"/>
              </p:ext>
            </p:extLst>
          </p:nvPr>
        </p:nvGraphicFramePr>
        <p:xfrm>
          <a:off x="1683657" y="1480457"/>
          <a:ext cx="5979886" cy="46893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89943">
                  <a:extLst>
                    <a:ext uri="{9D8B030D-6E8A-4147-A177-3AD203B41FA5}">
                      <a16:colId xmlns:a16="http://schemas.microsoft.com/office/drawing/2014/main" val="3189928959"/>
                    </a:ext>
                  </a:extLst>
                </a:gridCol>
                <a:gridCol w="2989943">
                  <a:extLst>
                    <a:ext uri="{9D8B030D-6E8A-4147-A177-3AD203B41FA5}">
                      <a16:colId xmlns:a16="http://schemas.microsoft.com/office/drawing/2014/main" val="2104305542"/>
                    </a:ext>
                  </a:extLst>
                </a:gridCol>
              </a:tblGrid>
              <a:tr h="3127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 b="1" dirty="0">
                          <a:effectLst/>
                        </a:rPr>
                        <a:t>Feature Class</a:t>
                      </a:r>
                      <a:endParaRPr lang="en-US" sz="2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 b="1" dirty="0">
                          <a:effectLst/>
                        </a:rPr>
                        <a:t>Feature </a:t>
                      </a:r>
                      <a:endParaRPr lang="en-US" sz="2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924288467"/>
                  </a:ext>
                </a:extLst>
              </a:tr>
              <a:tr h="3127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>
                          <a:effectLst/>
                        </a:rPr>
                        <a:t>Verb Tense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 dirty="0">
                          <a:effectLst/>
                        </a:rPr>
                        <a:t>Past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1927920876"/>
                  </a:ext>
                </a:extLst>
              </a:tr>
              <a:tr h="3127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>
                          <a:effectLst/>
                        </a:rPr>
                        <a:t>Verb Tense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>
                          <a:effectLst/>
                        </a:rPr>
                        <a:t>Present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343940388"/>
                  </a:ext>
                </a:extLst>
              </a:tr>
              <a:tr h="3127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>
                          <a:effectLst/>
                        </a:rPr>
                        <a:t>Verb Tense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>
                          <a:effectLst/>
                        </a:rPr>
                        <a:t>To-infinitive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4254206904"/>
                  </a:ext>
                </a:extLst>
              </a:tr>
              <a:tr h="3127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>
                          <a:effectLst/>
                        </a:rPr>
                        <a:t>Verb Class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>
                          <a:effectLst/>
                        </a:rPr>
                        <a:t>Interpretation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1328764960"/>
                  </a:ext>
                </a:extLst>
              </a:tr>
              <a:tr h="3127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>
                          <a:effectLst/>
                        </a:rPr>
                        <a:t>Verb Class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>
                          <a:effectLst/>
                        </a:rPr>
                        <a:t>Investigation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1493719092"/>
                  </a:ext>
                </a:extLst>
              </a:tr>
              <a:tr h="3127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>
                          <a:effectLst/>
                        </a:rPr>
                        <a:t>Verb Class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>
                          <a:effectLst/>
                        </a:rPr>
                        <a:t>Procedure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1244630310"/>
                  </a:ext>
                </a:extLst>
              </a:tr>
              <a:tr h="3127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>
                          <a:effectLst/>
                        </a:rPr>
                        <a:t>Modality Marker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>
                          <a:effectLst/>
                        </a:rPr>
                        <a:t>Modal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3049595878"/>
                  </a:ext>
                </a:extLst>
              </a:tr>
              <a:tr h="3127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>
                          <a:effectLst/>
                        </a:rPr>
                        <a:t>Modality Marker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>
                          <a:effectLst/>
                        </a:rPr>
                        <a:t>Verb class interpretation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2886887278"/>
                  </a:ext>
                </a:extLst>
              </a:tr>
              <a:tr h="6545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 dirty="0">
                          <a:effectLst/>
                        </a:rPr>
                        <a:t>Modality Marker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 dirty="0">
                          <a:effectLst/>
                        </a:rPr>
                        <a:t>Ruled by verb class interpretation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917578477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609C8-CF3E-9B42-8561-B0BDA93080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387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D3573-4E1B-0E4B-A9DA-B8AE59CA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 Tense Mini-Experiment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C061754-5B8A-6D4C-83D8-4EF9941B84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573547"/>
              </p:ext>
            </p:extLst>
          </p:nvPr>
        </p:nvGraphicFramePr>
        <p:xfrm>
          <a:off x="304800" y="1656827"/>
          <a:ext cx="4271559" cy="4232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71559">
                  <a:extLst>
                    <a:ext uri="{9D8B030D-6E8A-4147-A177-3AD203B41FA5}">
                      <a16:colId xmlns:a16="http://schemas.microsoft.com/office/drawing/2014/main" val="1304877264"/>
                    </a:ext>
                  </a:extLst>
                </a:gridCol>
              </a:tblGrid>
              <a:tr h="2247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Binary Verb Tense Features</a:t>
                      </a: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3687293370"/>
                  </a:ext>
                </a:extLst>
              </a:tr>
              <a:tr h="2247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 dirty="0">
                          <a:effectLst/>
                        </a:rPr>
                        <a:t>Future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3512543862"/>
                  </a:ext>
                </a:extLst>
              </a:tr>
              <a:tr h="2247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>
                          <a:effectLst/>
                        </a:rPr>
                        <a:t>Gerund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2375523185"/>
                  </a:ext>
                </a:extLst>
              </a:tr>
              <a:tr h="2247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 dirty="0">
                          <a:effectLst/>
                        </a:rPr>
                        <a:t>Past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825569860"/>
                  </a:ext>
                </a:extLst>
              </a:tr>
              <a:tr h="2247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>
                          <a:effectLst/>
                        </a:rPr>
                        <a:t>Past participle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2620376320"/>
                  </a:ext>
                </a:extLst>
              </a:tr>
              <a:tr h="2247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>
                          <a:effectLst/>
                        </a:rPr>
                        <a:t>Past perfect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107635238"/>
                  </a:ext>
                </a:extLst>
              </a:tr>
              <a:tr h="2247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 dirty="0">
                          <a:effectLst/>
                        </a:rPr>
                        <a:t>Past progressive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596653254"/>
                  </a:ext>
                </a:extLst>
              </a:tr>
              <a:tr h="2247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>
                          <a:effectLst/>
                        </a:rPr>
                        <a:t>Present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3770264562"/>
                  </a:ext>
                </a:extLst>
              </a:tr>
              <a:tr h="2247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>
                          <a:effectLst/>
                        </a:rPr>
                        <a:t>Present perfect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1620668423"/>
                  </a:ext>
                </a:extLst>
              </a:tr>
              <a:tr h="2247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>
                          <a:effectLst/>
                        </a:rPr>
                        <a:t>Present progressive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534553401"/>
                  </a:ext>
                </a:extLst>
              </a:tr>
              <a:tr h="2247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 dirty="0">
                          <a:effectLst/>
                        </a:rPr>
                        <a:t>To-infinitive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1749723426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4CFA6-3FF7-9F4D-B867-708A37F2BD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9AF6C26-62DC-9B48-9B3D-F4692857B1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9577308"/>
              </p:ext>
            </p:extLst>
          </p:nvPr>
        </p:nvGraphicFramePr>
        <p:xfrm>
          <a:off x="5069845" y="1656827"/>
          <a:ext cx="2995814" cy="11544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95814">
                  <a:extLst>
                    <a:ext uri="{9D8B030D-6E8A-4147-A177-3AD203B41FA5}">
                      <a16:colId xmlns:a16="http://schemas.microsoft.com/office/drawing/2014/main" val="1304877264"/>
                    </a:ext>
                  </a:extLst>
                </a:gridCol>
              </a:tblGrid>
              <a:tr h="2247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450" algn="l"/>
                          <a:tab pos="342900" algn="l"/>
                        </a:tabLst>
                      </a:pPr>
                      <a:r>
                        <a:rPr lang="en-US" sz="2400" b="1" dirty="0">
                          <a:effectLst/>
                        </a:rPr>
                        <a:t>Binary Class Labels</a:t>
                      </a:r>
                      <a:endParaRPr lang="en-US" sz="2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3512543862"/>
                  </a:ext>
                </a:extLst>
              </a:tr>
              <a:tr h="224752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71450" algn="l"/>
                          <a:tab pos="342900" algn="l"/>
                        </a:tabLst>
                        <a:defRPr/>
                      </a:pPr>
                      <a:r>
                        <a:rPr lang="en-US" sz="2400" dirty="0">
                          <a:effectLst/>
                        </a:rPr>
                        <a:t>Result/Method </a:t>
                      </a: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2375523185"/>
                  </a:ext>
                </a:extLst>
              </a:tr>
              <a:tr h="224752"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71450" algn="l"/>
                          <a:tab pos="342900" algn="l"/>
                        </a:tabLst>
                        <a:defRPr/>
                      </a:pPr>
                      <a:r>
                        <a:rPr lang="en-US" sz="2400" dirty="0">
                          <a:effectLst/>
                        </a:rPr>
                        <a:t>Fact/Implication </a:t>
                      </a:r>
                    </a:p>
                  </a:txBody>
                  <a:tcPr marL="45720" marR="45720" marT="0" marB="0"/>
                </a:tc>
                <a:extLst>
                  <a:ext uri="{0D108BD9-81ED-4DB2-BD59-A6C34878D82A}">
                    <a16:rowId xmlns:a16="http://schemas.microsoft.com/office/drawing/2014/main" val="825569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929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62039-87F1-0D4E-B9F5-F6590476E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7CD7F9-D7F3-B34A-BE21-A3E301ED1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958" y="3693999"/>
            <a:ext cx="7924800" cy="20193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9CFCF-EF76-5844-B46C-77CC2AEA88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F2CCA-D572-2142-A043-E60907FC5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58" y="1842368"/>
            <a:ext cx="74930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36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79740" y="1889403"/>
            <a:ext cx="5043189" cy="1874391"/>
          </a:xfrm>
        </p:spPr>
        <p:txBody>
          <a:bodyPr/>
          <a:lstStyle/>
          <a:p>
            <a:r>
              <a:rPr lang="en-US" dirty="0"/>
              <a:t>Conclusions</a:t>
            </a:r>
          </a:p>
          <a:p>
            <a:r>
              <a:rPr lang="en-US" dirty="0"/>
              <a:t>And</a:t>
            </a:r>
          </a:p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94185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0CA082-D55F-AD4D-B929-0DB37746D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88950"/>
            <a:ext cx="78867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34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EFD7-8E90-344F-9BA6-E55449830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7E8DF-1A7D-744A-862C-AFB4FACF7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Verb tense, class, and modality are reasonably good predictors of discourse segment type</a:t>
            </a:r>
          </a:p>
          <a:p>
            <a:r>
              <a:rPr lang="en-US" sz="2800" dirty="0"/>
              <a:t>Class prediction success doesn’t line up with majority / minority classes</a:t>
            </a:r>
          </a:p>
          <a:p>
            <a:r>
              <a:rPr lang="en-US" sz="2800" dirty="0"/>
              <a:t>Verb tense alone is very good at distinguishing Result/Method from Fact/Implication</a:t>
            </a:r>
          </a:p>
          <a:p>
            <a:r>
              <a:rPr lang="en-US" sz="2800" dirty="0"/>
              <a:t>There are some limits to our methodology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71A6BF-3A70-9147-A861-D5E0AE26B0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671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289F1-E670-9341-ACDA-5E51A9FBC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8E78E-08F9-9E40-9655-B21C1764F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Build larger training sets of segment types</a:t>
            </a:r>
          </a:p>
          <a:p>
            <a:pPr lvl="1"/>
            <a:r>
              <a:rPr lang="en-US" sz="2500" dirty="0"/>
              <a:t>Mechanical Turk experiment underway</a:t>
            </a:r>
          </a:p>
          <a:p>
            <a:pPr marL="65151" indent="0">
              <a:buNone/>
            </a:pPr>
            <a:endParaRPr lang="en-US" sz="265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AC241-FCC0-1C42-82A7-73B4070634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D6EABF-8AF0-F849-9A88-D5075549EE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508" y="2696121"/>
            <a:ext cx="7251700" cy="347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59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289F1-E670-9341-ACDA-5E51A9FBC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8E78E-08F9-9E40-9655-B21C1764F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5151" indent="0">
              <a:buNone/>
            </a:pPr>
            <a:endParaRPr lang="en-US" sz="2500" dirty="0"/>
          </a:p>
          <a:p>
            <a:r>
              <a:rPr lang="en-US" sz="2800" dirty="0"/>
              <a:t>Evaluate automated extraction of features</a:t>
            </a:r>
          </a:p>
          <a:p>
            <a:r>
              <a:rPr lang="en-US" sz="2800" dirty="0"/>
              <a:t>Looking at Snorkel as a a tool for merging multiple noisy classifiers</a:t>
            </a:r>
          </a:p>
          <a:p>
            <a:pPr lvl="1"/>
            <a:r>
              <a:rPr lang="en-US" sz="2650" dirty="0"/>
              <a:t>Majority voting: F1 of .64</a:t>
            </a:r>
          </a:p>
          <a:p>
            <a:pPr lvl="1"/>
            <a:r>
              <a:rPr lang="en-US" sz="2650" dirty="0"/>
              <a:t>Generative model: F1 of .58</a:t>
            </a:r>
          </a:p>
          <a:p>
            <a:pPr lvl="1"/>
            <a:r>
              <a:rPr lang="en-US" sz="2650" dirty="0"/>
              <a:t>Based on Sujit Pal’s post:</a:t>
            </a:r>
            <a:br>
              <a:rPr lang="en-US" sz="2650" dirty="0"/>
            </a:br>
            <a:r>
              <a:rPr lang="en-US" sz="2650" dirty="0">
                <a:hlinkClick r:id="rId2"/>
              </a:rPr>
              <a:t>http://sujitpal.blogspot.co.uk/2018/01/cleaning-up-noisy-labels-using-snorkels.html</a:t>
            </a:r>
            <a:r>
              <a:rPr lang="en-US" sz="2650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AC241-FCC0-1C42-82A7-73B4070634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4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0306" y="402624"/>
            <a:ext cx="5090169" cy="962477"/>
          </a:xfrm>
        </p:spPr>
        <p:txBody>
          <a:bodyPr>
            <a:noAutofit/>
          </a:bodyPr>
          <a:lstStyle/>
          <a:p>
            <a:r>
              <a:rPr lang="en-US" sz="2400" dirty="0"/>
              <a:t>Corey A Harper </a:t>
            </a:r>
          </a:p>
          <a:p>
            <a:r>
              <a:rPr lang="en-US" sz="2400" dirty="0"/>
              <a:t>@</a:t>
            </a:r>
            <a:r>
              <a:rPr lang="en-US" sz="2400" dirty="0" err="1"/>
              <a:t>chrpr</a:t>
            </a:r>
            <a:endParaRPr lang="en-US" sz="2400" dirty="0"/>
          </a:p>
          <a:p>
            <a:r>
              <a:rPr lang="en-US" sz="2400" dirty="0" err="1"/>
              <a:t>c.harper@elsevier.com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>
                <a:solidFill>
                  <a:schemeClr val="bg1"/>
                </a:solidFill>
              </a:rPr>
              <a:t>We’re hiring!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88565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DDFF40-3EFC-2F4B-8B7B-2198014D28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944" y="1618735"/>
            <a:ext cx="7899400" cy="462709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E12BF-480D-0349-93CA-45FC65BB6A70}"/>
              </a:ext>
            </a:extLst>
          </p:cNvPr>
          <p:cNvSpPr txBox="1">
            <a:spLocks/>
          </p:cNvSpPr>
          <p:nvPr/>
        </p:nvSpPr>
        <p:spPr>
          <a:xfrm>
            <a:off x="179741" y="601489"/>
            <a:ext cx="8071632" cy="777295"/>
          </a:xfrm>
          <a:prstGeom prst="rect">
            <a:avLst/>
          </a:prstGeom>
        </p:spPr>
        <p:txBody>
          <a:bodyPr vert="horz" lIns="91438" tIns="45719" rIns="91438" bIns="45719" rtlCol="0">
            <a:normAutofit fontScale="77500" lnSpcReduction="20000"/>
          </a:bodyPr>
          <a:lstStyle>
            <a:lvl1pPr marL="0" indent="0" algn="l" defTabSz="342900" rtl="0" eaLnBrk="1" latinLnBrk="0" hangingPunct="1">
              <a:lnSpc>
                <a:spcPct val="100000"/>
              </a:lnSpc>
              <a:spcBef>
                <a:spcPct val="20000"/>
              </a:spcBef>
              <a:buFontTx/>
              <a:buNone/>
              <a:defRPr sz="2400" b="1" kern="1200" cap="all" spc="0" baseline="0">
                <a:solidFill>
                  <a:schemeClr val="accent2"/>
                </a:solidFill>
                <a:latin typeface="+mj-lt"/>
                <a:ea typeface="+mn-ea"/>
                <a:cs typeface="Arial"/>
              </a:defRPr>
            </a:lvl1pPr>
            <a:lvl2pPr marL="457178" indent="0" algn="l" defTabSz="342900" rtl="0" eaLnBrk="1" latinLnBrk="0" hangingPunct="1">
              <a:spcBef>
                <a:spcPct val="20000"/>
              </a:spcBef>
              <a:buSzPct val="80000"/>
              <a:buFont typeface="Arial"/>
              <a:buNone/>
              <a:defRPr sz="1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356" indent="0" algn="l" defTabSz="342900" rtl="0" eaLnBrk="1" latinLnBrk="0" hangingPunct="1">
              <a:spcBef>
                <a:spcPct val="20000"/>
              </a:spcBef>
              <a:buSzPct val="90000"/>
              <a:buFont typeface="Courier New" pitchFamily="49" charset="0"/>
              <a:buNone/>
              <a:defRPr sz="1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532" indent="0" algn="l" defTabSz="342900" rtl="0" eaLnBrk="1" latinLnBrk="0" hangingPunct="1">
              <a:spcBef>
                <a:spcPct val="20000"/>
              </a:spcBef>
              <a:buSzPct val="90000"/>
              <a:buFont typeface="Courier New"/>
              <a:buNone/>
              <a:defRPr sz="1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709" indent="0" algn="l" defTabSz="342900" rtl="0" eaLnBrk="1" latinLnBrk="0" hangingPunct="1">
              <a:spcBef>
                <a:spcPct val="20000"/>
              </a:spcBef>
              <a:buSzPct val="90000"/>
              <a:buFont typeface="Courier New"/>
              <a:buNone/>
              <a:defRPr sz="1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SzPct val="90000"/>
              <a:buFont typeface="Courier New"/>
              <a:buChar char="o"/>
              <a:defRPr sz="1200" kern="1200">
                <a:solidFill>
                  <a:srgbClr val="53565A"/>
                </a:solidFill>
                <a:latin typeface="Arial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SzPct val="90000"/>
              <a:buFont typeface="Courier New"/>
              <a:buChar char="o"/>
              <a:defRPr sz="1200" kern="1200">
                <a:solidFill>
                  <a:srgbClr val="53565A"/>
                </a:solidFill>
                <a:latin typeface="Arial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SzPct val="90000"/>
              <a:buFont typeface="Courier New"/>
              <a:buChar char="o"/>
              <a:defRPr sz="1200" kern="1200">
                <a:solidFill>
                  <a:srgbClr val="53565A"/>
                </a:solidFill>
                <a:latin typeface="Arial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SzPct val="90000"/>
              <a:buFont typeface="Courier New"/>
              <a:buChar char="o"/>
              <a:defRPr sz="1200" kern="1200">
                <a:solidFill>
                  <a:srgbClr val="53565A"/>
                </a:solidFill>
                <a:latin typeface="Arial"/>
                <a:ea typeface="+mn-ea"/>
                <a:cs typeface="+mn-cs"/>
              </a:defRPr>
            </a:lvl9pPr>
          </a:lstStyle>
          <a:p>
            <a:r>
              <a:rPr lang="en-US" sz="3200" cap="none" dirty="0">
                <a:solidFill>
                  <a:schemeClr val="accent1"/>
                </a:solidFill>
                <a:cs typeface="Gill Sans" charset="0"/>
                <a:sym typeface="Gill Sans" charset="0"/>
              </a:rPr>
              <a:t>The Narrative Structure of Research Articles,</a:t>
            </a:r>
          </a:p>
          <a:p>
            <a:r>
              <a:rPr lang="en-US" sz="3200" cap="none" dirty="0">
                <a:solidFill>
                  <a:schemeClr val="accent1"/>
                </a:solidFill>
                <a:cs typeface="Gill Sans" charset="0"/>
                <a:sym typeface="Gill Sans" charset="0"/>
              </a:rPr>
              <a:t>Or, Why Science is Like a Fairy Tale</a:t>
            </a:r>
            <a:endParaRPr lang="en-US" sz="3200" cap="none" dirty="0">
              <a:solidFill>
                <a:schemeClr val="accent1"/>
              </a:solidFill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449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AF1C71-027C-A945-8D5B-25D919C07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559E2-F588-2040-AAA2-2389FB0037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3200" cap="none" dirty="0">
                <a:solidFill>
                  <a:schemeClr val="accent1"/>
                </a:solidFill>
                <a:cs typeface="Gill Sans" charset="0"/>
                <a:sym typeface="Gill Sans" charset="0"/>
              </a:rPr>
              <a:t>Similar to a fairy tale…</a:t>
            </a:r>
            <a:endParaRPr lang="en-US" sz="3200" cap="none" dirty="0">
              <a:solidFill>
                <a:schemeClr val="accent1"/>
              </a:solidFill>
              <a:sym typeface="Gill Sans" charset="0"/>
            </a:endParaRPr>
          </a:p>
        </p:txBody>
      </p:sp>
      <p:graphicFrame>
        <p:nvGraphicFramePr>
          <p:cNvPr id="4" name="Group 1">
            <a:extLst>
              <a:ext uri="{FF2B5EF4-FFF2-40B4-BE49-F238E27FC236}">
                <a16:creationId xmlns:a16="http://schemas.microsoft.com/office/drawing/2014/main" id="{05D38B42-ECB8-284E-9525-8A52FA4E4E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481349"/>
              </p:ext>
            </p:extLst>
          </p:nvPr>
        </p:nvGraphicFramePr>
        <p:xfrm>
          <a:off x="0" y="1380325"/>
          <a:ext cx="3396343" cy="6690489"/>
        </p:xfrm>
        <a:graphic>
          <a:graphicData uri="http://schemas.openxmlformats.org/drawingml/2006/table">
            <a:tbl>
              <a:tblPr/>
              <a:tblGrid>
                <a:gridCol w="754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8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596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Story Grammar</a:t>
                      </a:r>
                    </a:p>
                  </a:txBody>
                  <a:tcPr marL="35719" marR="35719" marT="35719" marB="3571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The Story of Goldilocks and the Three Bears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148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Setting</a:t>
                      </a:r>
                    </a:p>
                  </a:txBody>
                  <a:tcPr marL="35719" marR="35719" marT="35719" marB="3571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Time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Once upon a time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7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Character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a little girl named Goldilocks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Location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She went for a walk in the forest.  Pretty soon, she came upon a house.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884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Theme</a:t>
                      </a:r>
                    </a:p>
                  </a:txBody>
                  <a:tcPr marL="35719" marR="35719" marT="35719" marB="3571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Goal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She knocked and, when no one answered, 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7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Attempt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she walked right in. 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969">
                <a:tc rowSpan="9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Episode</a:t>
                      </a:r>
                    </a:p>
                  </a:txBody>
                  <a:tcPr marL="35719" marR="35719" marT="35719" marB="35719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Name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At the table in the kitchen, there were three bowls of porridge. 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7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Subgoal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Goldilocks was hungry.  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7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Attempt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She tasted the porridge from the first bowl. 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7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Outcome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This porridge is too hot! she exclaimed.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9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Attempt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So, she tasted the porridge from the second bowl.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57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Outcome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This porridge is too cold, she said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57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Attempt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So, she tasted the last bowl of porridge.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57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Outcome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Ahhh, this porridge is just right, she said happily and 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957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Outcome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she ate it all up.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5" name="Group 120">
            <a:extLst>
              <a:ext uri="{FF2B5EF4-FFF2-40B4-BE49-F238E27FC236}">
                <a16:creationId xmlns:a16="http://schemas.microsoft.com/office/drawing/2014/main" id="{78C019E9-2160-1743-AB0A-F3D050D1E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405771"/>
              </p:ext>
            </p:extLst>
          </p:nvPr>
        </p:nvGraphicFramePr>
        <p:xfrm>
          <a:off x="3468913" y="1378784"/>
          <a:ext cx="5646057" cy="7828022"/>
        </p:xfrm>
        <a:graphic>
          <a:graphicData uri="http://schemas.openxmlformats.org/drawingml/2006/table">
            <a:tbl>
              <a:tblPr/>
              <a:tblGrid>
                <a:gridCol w="1059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6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76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Paper Grammar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The AXH Domain of Ataxin-1 Mediates Neurodegeneration through Its Interaction with Gfi-1/Senseless Proteins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Background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The mechanisms mediating SCA1 pathogenesis are still not fully understood, but some general principles have emerged. 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7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Objects of study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the Drosophila Atx-1 homolog (dAtx-1) which lacks a </a:t>
                      </a:r>
                      <a:r>
                        <a:rPr kumimoji="0" 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polyQ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 tract, 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3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Experimental setup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studied and compared in vivo effects and interactions to those of the human protein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96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Research</a:t>
                      </a:r>
                      <a:b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</a:b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goal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Gain insight into  how Atx-1's function contributes to  SCA1 pathogenesis. How these interactions might contribute to the disease process and how they might cause toxicity in only a subset of neurons in SCA1 is not fully understood.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7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Hypothesis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Atx-1 may play a role in the regulation of gene expression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1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Name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dAtX-1 and hAtx-1 Induce Similar Phenotypes When Overexpressed in Files 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6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Subgoal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test the function of the AXH domain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59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Method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overexpressed dAtx-1 in flies using the GAL4/UAS system (Brand and </a:t>
                      </a:r>
                      <a:r>
                        <a:rPr kumimoji="0" 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Perrimon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, 1993) and compared its effects to  those of hAtx-1. 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370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Results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Overexpression of dAtx-1 by Rhodopsin1(Rh1)-GAL4, which drives expression in the differentiated R1-R6 photoreceptor cells (Mollereau et al., 2000 and O'Tousa et al., 1985), results in neurodegeneration in the eye, as does overexpression of hAtx-1[82Q]. Although at 2 days after eclosion, overexpression of either Atx-1 does not show obvious morphological changes in the photoreceptor cells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Data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(data not shown), 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41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Results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both genotypes show many large holes and loss of cell integrity at 28 days 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05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Data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(Figures 1B-1D). 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7696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Results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Overexpression of dAtx-1 using the GMR-GAL4 driver also induces eye abnormalities. The external structures of the eyes that overexpress dAtx-1 show disorganized ommatidia and loss of interommatidial bristles 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73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3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</a:rPr>
                        <a:t>Data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>
                          <a:tab pos="800100" algn="l"/>
                        </a:tabLst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0"/>
                          <a:cs typeface="Gill Sans" charset="0"/>
                          <a:sym typeface="Gill Sans" charset="0"/>
                          <a:hlinkClick r:id="rId2"/>
                        </a:rPr>
                        <a:t>(Figure 1F), 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 W3" charset="0"/>
                        <a:cs typeface="Gill Sans" charset="0"/>
                        <a:sym typeface="Gill Sans" charset="0"/>
                      </a:endParaRP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916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69C4C-DCDD-2D41-BC23-140C059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68273"/>
            <a:ext cx="8238319" cy="418645"/>
          </a:xfrm>
        </p:spPr>
        <p:txBody>
          <a:bodyPr/>
          <a:lstStyle/>
          <a:p>
            <a:r>
              <a:rPr lang="en-US" dirty="0"/>
              <a:t>Discourse Segment Type (DST)</a:t>
            </a:r>
            <a:br>
              <a:rPr lang="en-US" dirty="0"/>
            </a:br>
            <a:r>
              <a:rPr lang="en-US" dirty="0"/>
              <a:t>Classification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DD8C4-0D0C-614E-B9E9-8504FB89A2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33CFF-E093-D441-BEF2-7F6A6C3CDD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34"/>
          <a:stretch/>
        </p:blipFill>
        <p:spPr>
          <a:xfrm>
            <a:off x="691243" y="1451348"/>
            <a:ext cx="7442200" cy="494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69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B3FAB8-C2BC-6341-A8DD-71D491EDBC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D7728-1545-A848-A92D-E5B98D97A5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Argumentation in the Results Section: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221D3C9-92C9-3C41-A49D-E2D643ACDC09}"/>
              </a:ext>
            </a:extLst>
          </p:cNvPr>
          <p:cNvSpPr txBox="1">
            <a:spLocks/>
          </p:cNvSpPr>
          <p:nvPr/>
        </p:nvSpPr>
        <p:spPr>
          <a:xfrm>
            <a:off x="255146" y="1088293"/>
            <a:ext cx="8633707" cy="468141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57175" indent="-192024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rgbClr val="53565A"/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SzPct val="80000"/>
              <a:buFont typeface="Arial" pitchFamily="34" charset="0"/>
              <a:buChar char="-"/>
              <a:defRPr sz="1350" kern="1200">
                <a:solidFill>
                  <a:srgbClr val="53565A"/>
                </a:solidFill>
                <a:latin typeface="Arial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SzPct val="90000"/>
              <a:buFont typeface="Courier New" pitchFamily="49" charset="0"/>
              <a:buChar char="o"/>
              <a:defRPr sz="1200" kern="1200">
                <a:solidFill>
                  <a:srgbClr val="53565A"/>
                </a:solidFill>
                <a:latin typeface="Arial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SzPct val="90000"/>
              <a:buFont typeface="Courier New"/>
              <a:buChar char="o"/>
              <a:defRPr sz="1200" kern="1200">
                <a:solidFill>
                  <a:srgbClr val="53565A"/>
                </a:solidFill>
                <a:latin typeface="Arial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SzPct val="90000"/>
              <a:buFont typeface="Courier New"/>
              <a:buChar char="o"/>
              <a:defRPr sz="1200" kern="1200">
                <a:solidFill>
                  <a:srgbClr val="53565A"/>
                </a:solidFill>
                <a:latin typeface="Arial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SzPct val="90000"/>
              <a:buFont typeface="Courier New"/>
              <a:buChar char="o"/>
              <a:defRPr sz="1200" kern="1200">
                <a:solidFill>
                  <a:srgbClr val="53565A"/>
                </a:solidFill>
                <a:latin typeface="Arial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SzPct val="90000"/>
              <a:buFont typeface="Courier New"/>
              <a:buChar char="o"/>
              <a:defRPr sz="1200" kern="1200">
                <a:solidFill>
                  <a:srgbClr val="53565A"/>
                </a:solidFill>
                <a:latin typeface="Arial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SzPct val="90000"/>
              <a:buFont typeface="Courier New"/>
              <a:buChar char="o"/>
              <a:defRPr sz="1200" kern="1200">
                <a:solidFill>
                  <a:srgbClr val="53565A"/>
                </a:solidFill>
                <a:latin typeface="Arial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SzPct val="90000"/>
              <a:buFont typeface="Courier New"/>
              <a:buChar char="o"/>
              <a:defRPr sz="1200" kern="1200">
                <a:solidFill>
                  <a:srgbClr val="53565A"/>
                </a:solidFill>
                <a:latin typeface="Arial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Importantly, our results so far indicate that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the expression of miR-372&amp;3 did not reduce the activity of RASV12, </a:t>
            </a:r>
            <a:r>
              <a:rPr lang="en-US" sz="2400" dirty="0">
                <a:solidFill>
                  <a:srgbClr val="7030A0"/>
                </a:solidFill>
              </a:rPr>
              <a:t>as these cells were still growing faster than normal cells and were tumorigenic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sz="2400" dirty="0">
                <a:solidFill>
                  <a:srgbClr val="00B050"/>
                </a:solidFill>
              </a:rPr>
              <a:t>for which RAS activity is indispensable (Hahn et al, 1999 and </a:t>
            </a:r>
            <a:r>
              <a:rPr lang="en-US" sz="2400" dirty="0" err="1">
                <a:solidFill>
                  <a:srgbClr val="00B050"/>
                </a:solidFill>
              </a:rPr>
              <a:t>Kolfschoten</a:t>
            </a:r>
            <a:r>
              <a:rPr lang="en-US" sz="2400" dirty="0">
                <a:solidFill>
                  <a:srgbClr val="00B050"/>
                </a:solidFill>
              </a:rPr>
              <a:t> et al, 2005).	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 startAt="2"/>
            </a:pPr>
            <a:r>
              <a:rPr lang="en-US" sz="2400" dirty="0">
                <a:solidFill>
                  <a:schemeClr val="accent2"/>
                </a:solidFill>
              </a:rPr>
              <a:t>To shed more light on this aspect, </a:t>
            </a:r>
            <a:r>
              <a:rPr lang="en-US" sz="2400" dirty="0">
                <a:solidFill>
                  <a:schemeClr val="accent3"/>
                </a:solidFill>
              </a:rPr>
              <a:t>we examined the effect of miR-372&amp;3 expression on p53 activation in response to oncogenic stimulation. 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 startAt="2"/>
            </a:pPr>
            <a:r>
              <a:rPr lang="en-US" sz="2400" dirty="0">
                <a:solidFill>
                  <a:schemeClr val="accent3"/>
                </a:solidFill>
              </a:rPr>
              <a:t>We used for this experiment BJ/ET cells containing p14ARFkd because</a:t>
            </a:r>
            <a:r>
              <a:rPr lang="en-US" sz="2400" dirty="0">
                <a:solidFill>
                  <a:srgbClr val="C00000"/>
                </a:solidFill>
              </a:rPr>
              <a:t>,</a:t>
            </a:r>
            <a:r>
              <a:rPr lang="en-US" sz="2400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following RASV12 treatment, in those cells p53 is still activated but more clearly stabilized than in parental BJ/ET cells  (</a:t>
            </a:r>
            <a:r>
              <a:rPr lang="en-US" sz="2400" dirty="0" err="1">
                <a:solidFill>
                  <a:srgbClr val="0070C0"/>
                </a:solidFill>
              </a:rPr>
              <a:t>Voorhoeve</a:t>
            </a:r>
            <a:r>
              <a:rPr lang="en-US" sz="2400" dirty="0">
                <a:solidFill>
                  <a:srgbClr val="0070C0"/>
                </a:solidFill>
              </a:rPr>
              <a:t> and </a:t>
            </a:r>
            <a:r>
              <a:rPr lang="en-US" sz="2400" dirty="0" err="1">
                <a:solidFill>
                  <a:srgbClr val="0070C0"/>
                </a:solidFill>
              </a:rPr>
              <a:t>Agami</a:t>
            </a:r>
            <a:r>
              <a:rPr lang="en-US" sz="2400" dirty="0">
                <a:solidFill>
                  <a:srgbClr val="0070C0"/>
                </a:solidFill>
              </a:rPr>
              <a:t>, 2003), </a:t>
            </a:r>
            <a:r>
              <a:rPr lang="en-US" sz="2400" dirty="0">
                <a:solidFill>
                  <a:srgbClr val="7030A0"/>
                </a:solidFill>
              </a:rPr>
              <a:t>resulting in a sensitized system for slight alterations in p53 in response to RASV12. 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 startAt="2"/>
            </a:pPr>
            <a:r>
              <a:rPr lang="en-US" sz="2400" dirty="0">
                <a:solidFill>
                  <a:srgbClr val="C00000"/>
                </a:solidFill>
              </a:rPr>
              <a:t>Figure 4A shows that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>
                <a:solidFill>
                  <a:schemeClr val="accent3"/>
                </a:solidFill>
              </a:rPr>
              <a:t>following RASV12 stimulation</a:t>
            </a:r>
            <a:r>
              <a:rPr lang="en-US" sz="2400" dirty="0">
                <a:solidFill>
                  <a:srgbClr val="604A7B"/>
                </a:solidFill>
              </a:rPr>
              <a:t>, </a:t>
            </a:r>
            <a:r>
              <a:rPr lang="en-US" sz="2400" dirty="0">
                <a:solidFill>
                  <a:srgbClr val="0070C0"/>
                </a:solidFill>
              </a:rPr>
              <a:t>p53 was stabilized and activated, and its target gene, p21cip1, was induced in all cases, </a:t>
            </a:r>
            <a:r>
              <a:rPr lang="en-US" sz="2400" dirty="0">
                <a:solidFill>
                  <a:srgbClr val="7030A0"/>
                </a:solidFill>
              </a:rPr>
              <a:t>indicating an intact p53 pathway in these cells.	</a:t>
            </a:r>
            <a:r>
              <a:rPr lang="en-US" sz="2400" dirty="0">
                <a:solidFill>
                  <a:srgbClr val="3366FF"/>
                </a:solidFill>
              </a:rPr>
              <a:t>	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BA70C17-CB16-084B-BC66-DF0DA181C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653539"/>
              </p:ext>
            </p:extLst>
          </p:nvPr>
        </p:nvGraphicFramePr>
        <p:xfrm>
          <a:off x="259571" y="5764333"/>
          <a:ext cx="892037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1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81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5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713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Reg-clause</a:t>
                      </a:r>
                      <a:endParaRPr lang="en-US" sz="24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Fact</a:t>
                      </a: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Goal</a:t>
                      </a: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accent3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3366FF"/>
                          </a:solidFill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7030A0"/>
                          </a:solidFill>
                        </a:rPr>
                        <a:t>Implication</a:t>
                      </a: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1928B4-3032-9349-BB97-0BF0300B23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249143"/>
              </p:ext>
            </p:extLst>
          </p:nvPr>
        </p:nvGraphicFramePr>
        <p:xfrm>
          <a:off x="679622" y="6294292"/>
          <a:ext cx="742641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60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6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Hypothesis (not shown)</a:t>
                      </a: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Problem (not shown)</a:t>
                      </a: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456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Potential Applications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Text Summarization</a:t>
            </a:r>
          </a:p>
          <a:p>
            <a:r>
              <a:rPr lang="en-US" sz="3200" dirty="0"/>
              <a:t>Hypothesis Formulation</a:t>
            </a:r>
          </a:p>
          <a:p>
            <a:r>
              <a:rPr lang="en-US" sz="3200" dirty="0"/>
              <a:t>Citation Analysis</a:t>
            </a:r>
          </a:p>
          <a:p>
            <a:r>
              <a:rPr lang="en-US" sz="3200" dirty="0"/>
              <a:t>Identifying Methods and Protocols</a:t>
            </a:r>
          </a:p>
          <a:p>
            <a:pPr lvl="1"/>
            <a:r>
              <a:rPr lang="en-US" sz="3050" dirty="0"/>
              <a:t>For extraction to Lab Notebooks</a:t>
            </a:r>
          </a:p>
          <a:p>
            <a:r>
              <a:rPr lang="en-US" sz="3200" dirty="0"/>
              <a:t>Knowledge Extraction</a:t>
            </a:r>
          </a:p>
          <a:p>
            <a:pPr lvl="1"/>
            <a:r>
              <a:rPr lang="en-US" sz="2800" dirty="0"/>
              <a:t>Is extracted data a hypothesis, claim, or fact?</a:t>
            </a:r>
          </a:p>
          <a:p>
            <a:r>
              <a:rPr lang="en-US" sz="3200" dirty="0"/>
              <a:t>Figure and Table Interpretation</a:t>
            </a:r>
          </a:p>
          <a:p>
            <a:pPr lvl="1"/>
            <a:r>
              <a:rPr lang="en-US" sz="2800" dirty="0"/>
              <a:t>Which figures represent your ”results”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52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4AEB-FB88-C948-A2CB-733D6AF8C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of Claims and Evidence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940C6E-191C-0644-BBBC-0124BB450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027" y="1369221"/>
            <a:ext cx="7652663" cy="489685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E366C-B3AD-5F4E-B9CE-918B160B48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28124"/>
      </p:ext>
    </p:extLst>
  </p:cSld>
  <p:clrMapOvr>
    <a:masterClrMapping/>
  </p:clrMapOvr>
</p:sld>
</file>

<file path=ppt/theme/theme1.xml><?xml version="1.0" encoding="utf-8"?>
<a:theme xmlns:a="http://schemas.openxmlformats.org/drawingml/2006/main" name="Elsevier Content Slides">
  <a:themeElements>
    <a:clrScheme name="Elsevier_default">
      <a:dk1>
        <a:srgbClr val="53565A"/>
      </a:dk1>
      <a:lt1>
        <a:sysClr val="window" lastClr="FFFFFF"/>
      </a:lt1>
      <a:dk2>
        <a:srgbClr val="FF8200"/>
      </a:dk2>
      <a:lt2>
        <a:srgbClr val="A7A8AA"/>
      </a:lt2>
      <a:accent1>
        <a:srgbClr val="007398"/>
      </a:accent1>
      <a:accent2>
        <a:srgbClr val="FF8200"/>
      </a:accent2>
      <a:accent3>
        <a:srgbClr val="53565A"/>
      </a:accent3>
      <a:accent4>
        <a:srgbClr val="00966C"/>
      </a:accent4>
      <a:accent5>
        <a:srgbClr val="41B6E6"/>
      </a:accent5>
      <a:accent6>
        <a:srgbClr val="CBC793"/>
      </a:accent6>
      <a:hlink>
        <a:srgbClr val="007398"/>
      </a:hlink>
      <a:folHlink>
        <a:srgbClr val="FF82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lsevier Content Slides">
  <a:themeElements>
    <a:clrScheme name="Elsevier_default">
      <a:dk1>
        <a:srgbClr val="53565A"/>
      </a:dk1>
      <a:lt1>
        <a:sysClr val="window" lastClr="FFFFFF"/>
      </a:lt1>
      <a:dk2>
        <a:srgbClr val="FF8200"/>
      </a:dk2>
      <a:lt2>
        <a:srgbClr val="A7A8AA"/>
      </a:lt2>
      <a:accent1>
        <a:srgbClr val="007398"/>
      </a:accent1>
      <a:accent2>
        <a:srgbClr val="FF8200"/>
      </a:accent2>
      <a:accent3>
        <a:srgbClr val="53565A"/>
      </a:accent3>
      <a:accent4>
        <a:srgbClr val="00966C"/>
      </a:accent4>
      <a:accent5>
        <a:srgbClr val="41B6E6"/>
      </a:accent5>
      <a:accent6>
        <a:srgbClr val="CBC793"/>
      </a:accent6>
      <a:hlink>
        <a:srgbClr val="007398"/>
      </a:hlink>
      <a:folHlink>
        <a:srgbClr val="FF82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Elsevier Content Slides">
  <a:themeElements>
    <a:clrScheme name="Elsevier_default">
      <a:dk1>
        <a:srgbClr val="53565A"/>
      </a:dk1>
      <a:lt1>
        <a:sysClr val="window" lastClr="FFFFFF"/>
      </a:lt1>
      <a:dk2>
        <a:srgbClr val="FF8200"/>
      </a:dk2>
      <a:lt2>
        <a:srgbClr val="A7A8AA"/>
      </a:lt2>
      <a:accent1>
        <a:srgbClr val="007398"/>
      </a:accent1>
      <a:accent2>
        <a:srgbClr val="FF8200"/>
      </a:accent2>
      <a:accent3>
        <a:srgbClr val="53565A"/>
      </a:accent3>
      <a:accent4>
        <a:srgbClr val="00966C"/>
      </a:accent4>
      <a:accent5>
        <a:srgbClr val="41B6E6"/>
      </a:accent5>
      <a:accent6>
        <a:srgbClr val="CBC793"/>
      </a:accent6>
      <a:hlink>
        <a:srgbClr val="007398"/>
      </a:hlink>
      <a:folHlink>
        <a:srgbClr val="FF82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Elsevier Content Slides">
  <a:themeElements>
    <a:clrScheme name="Elsevier_default">
      <a:dk1>
        <a:srgbClr val="53565A"/>
      </a:dk1>
      <a:lt1>
        <a:sysClr val="window" lastClr="FFFFFF"/>
      </a:lt1>
      <a:dk2>
        <a:srgbClr val="FF8200"/>
      </a:dk2>
      <a:lt2>
        <a:srgbClr val="A7A8AA"/>
      </a:lt2>
      <a:accent1>
        <a:srgbClr val="007398"/>
      </a:accent1>
      <a:accent2>
        <a:srgbClr val="FF8200"/>
      </a:accent2>
      <a:accent3>
        <a:srgbClr val="53565A"/>
      </a:accent3>
      <a:accent4>
        <a:srgbClr val="00966C"/>
      </a:accent4>
      <a:accent5>
        <a:srgbClr val="41B6E6"/>
      </a:accent5>
      <a:accent6>
        <a:srgbClr val="CBC793"/>
      </a:accent6>
      <a:hlink>
        <a:srgbClr val="007398"/>
      </a:hlink>
      <a:folHlink>
        <a:srgbClr val="FF82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Elsevier Content Slides">
  <a:themeElements>
    <a:clrScheme name="Elsevier_default">
      <a:dk1>
        <a:srgbClr val="53565A"/>
      </a:dk1>
      <a:lt1>
        <a:sysClr val="window" lastClr="FFFFFF"/>
      </a:lt1>
      <a:dk2>
        <a:srgbClr val="FF8200"/>
      </a:dk2>
      <a:lt2>
        <a:srgbClr val="A7A8AA"/>
      </a:lt2>
      <a:accent1>
        <a:srgbClr val="007398"/>
      </a:accent1>
      <a:accent2>
        <a:srgbClr val="FF8200"/>
      </a:accent2>
      <a:accent3>
        <a:srgbClr val="53565A"/>
      </a:accent3>
      <a:accent4>
        <a:srgbClr val="00966C"/>
      </a:accent4>
      <a:accent5>
        <a:srgbClr val="41B6E6"/>
      </a:accent5>
      <a:accent6>
        <a:srgbClr val="CBC793"/>
      </a:accent6>
      <a:hlink>
        <a:srgbClr val="007398"/>
      </a:hlink>
      <a:folHlink>
        <a:srgbClr val="FF82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5_Elsevier Content Slides">
  <a:themeElements>
    <a:clrScheme name="Elsevier_default">
      <a:dk1>
        <a:srgbClr val="53565A"/>
      </a:dk1>
      <a:lt1>
        <a:sysClr val="window" lastClr="FFFFFF"/>
      </a:lt1>
      <a:dk2>
        <a:srgbClr val="FF8200"/>
      </a:dk2>
      <a:lt2>
        <a:srgbClr val="A7A8AA"/>
      </a:lt2>
      <a:accent1>
        <a:srgbClr val="007398"/>
      </a:accent1>
      <a:accent2>
        <a:srgbClr val="FF8200"/>
      </a:accent2>
      <a:accent3>
        <a:srgbClr val="53565A"/>
      </a:accent3>
      <a:accent4>
        <a:srgbClr val="00966C"/>
      </a:accent4>
      <a:accent5>
        <a:srgbClr val="41B6E6"/>
      </a:accent5>
      <a:accent6>
        <a:srgbClr val="CBC793"/>
      </a:accent6>
      <a:hlink>
        <a:srgbClr val="007398"/>
      </a:hlink>
      <a:folHlink>
        <a:srgbClr val="FF82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ver and Section divider">
  <a:themeElements>
    <a:clrScheme name="Elsevier 1">
      <a:dk1>
        <a:sysClr val="windowText" lastClr="000000"/>
      </a:dk1>
      <a:lt1>
        <a:sysClr val="window" lastClr="FFFFFF"/>
      </a:lt1>
      <a:dk2>
        <a:srgbClr val="2E373F"/>
      </a:dk2>
      <a:lt2>
        <a:srgbClr val="EEECE1"/>
      </a:lt2>
      <a:accent1>
        <a:srgbClr val="EE6D25"/>
      </a:accent1>
      <a:accent2>
        <a:srgbClr val="13648B"/>
      </a:accent2>
      <a:accent3>
        <a:srgbClr val="2FA3D5"/>
      </a:accent3>
      <a:accent4>
        <a:srgbClr val="298B49"/>
      </a:accent4>
      <a:accent5>
        <a:srgbClr val="3ABC65"/>
      </a:accent5>
      <a:accent6>
        <a:srgbClr val="CA3A56"/>
      </a:accent6>
      <a:hlink>
        <a:srgbClr val="E9566D"/>
      </a:hlink>
      <a:folHlink>
        <a:srgbClr val="F9A63C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1_Cover and Section divider">
  <a:themeElements>
    <a:clrScheme name="Elsevier 1">
      <a:dk1>
        <a:sysClr val="windowText" lastClr="000000"/>
      </a:dk1>
      <a:lt1>
        <a:sysClr val="window" lastClr="FFFFFF"/>
      </a:lt1>
      <a:dk2>
        <a:srgbClr val="2E373F"/>
      </a:dk2>
      <a:lt2>
        <a:srgbClr val="EEECE1"/>
      </a:lt2>
      <a:accent1>
        <a:srgbClr val="EE6D25"/>
      </a:accent1>
      <a:accent2>
        <a:srgbClr val="13648B"/>
      </a:accent2>
      <a:accent3>
        <a:srgbClr val="2FA3D5"/>
      </a:accent3>
      <a:accent4>
        <a:srgbClr val="298B49"/>
      </a:accent4>
      <a:accent5>
        <a:srgbClr val="3ABC65"/>
      </a:accent5>
      <a:accent6>
        <a:srgbClr val="CA3A56"/>
      </a:accent6>
      <a:hlink>
        <a:srgbClr val="E9566D"/>
      </a:hlink>
      <a:folHlink>
        <a:srgbClr val="F9A63C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16085</TotalTime>
  <Words>1215</Words>
  <Application>Microsoft Macintosh PowerPoint</Application>
  <PresentationFormat>On-screen Show (4:3)</PresentationFormat>
  <Paragraphs>254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33</vt:i4>
      </vt:variant>
    </vt:vector>
  </HeadingPairs>
  <TitlesOfParts>
    <vt:vector size="48" baseType="lpstr">
      <vt:lpstr>ヒラギノ角ゴ Pro W3</vt:lpstr>
      <vt:lpstr>Arial</vt:lpstr>
      <vt:lpstr>Arial Bold</vt:lpstr>
      <vt:lpstr>Calibri</vt:lpstr>
      <vt:lpstr>Courier New</vt:lpstr>
      <vt:lpstr>Gill Sans</vt:lpstr>
      <vt:lpstr>Times New Roman</vt:lpstr>
      <vt:lpstr>Elsevier Content Slides</vt:lpstr>
      <vt:lpstr>1_Elsevier Content Slides</vt:lpstr>
      <vt:lpstr>2_Elsevier Content Slides</vt:lpstr>
      <vt:lpstr>3_Elsevier Content Slides</vt:lpstr>
      <vt:lpstr>4_Elsevier Content Slides</vt:lpstr>
      <vt:lpstr>5_Elsevier Content Slides</vt:lpstr>
      <vt:lpstr>Cover and Section divider</vt:lpstr>
      <vt:lpstr>1_Cover and Section divider</vt:lpstr>
      <vt:lpstr>Using machine learning methods to validate a discourse segment hypothesis</vt:lpstr>
      <vt:lpstr>PowerPoint Presentation</vt:lpstr>
      <vt:lpstr>PowerPoint Presentation</vt:lpstr>
      <vt:lpstr>PowerPoint Presentation</vt:lpstr>
      <vt:lpstr>PowerPoint Presentation</vt:lpstr>
      <vt:lpstr>Discourse Segment Type (DST) Classification </vt:lpstr>
      <vt:lpstr>PowerPoint Presentation</vt:lpstr>
      <vt:lpstr>Potential Applications</vt:lpstr>
      <vt:lpstr>Networks of Claims and Evidence</vt:lpstr>
      <vt:lpstr>Dataset of “Discourse Segment Type vs. Linguistic Features”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 Explored</vt:lpstr>
      <vt:lpstr>Baseline Random Forest Results</vt:lpstr>
      <vt:lpstr>PowerPoint Presentation</vt:lpstr>
      <vt:lpstr>PowerPoint Presentation</vt:lpstr>
      <vt:lpstr>Class balancers had minimal to no effect</vt:lpstr>
      <vt:lpstr>Scientific Discourse Tagger</vt:lpstr>
      <vt:lpstr>PowerPoint Presentation</vt:lpstr>
      <vt:lpstr>Feature Reduction and Forward Ablation</vt:lpstr>
      <vt:lpstr>Feature Reduction and Forward Ablation</vt:lpstr>
      <vt:lpstr>Minimal Change to Confusion Matrix</vt:lpstr>
      <vt:lpstr>Significant Features</vt:lpstr>
      <vt:lpstr>Verb Tense Mini-Experiment</vt:lpstr>
      <vt:lpstr>PowerPoint Presentation</vt:lpstr>
      <vt:lpstr>PowerPoint Presentation</vt:lpstr>
      <vt:lpstr>Conclusions</vt:lpstr>
      <vt:lpstr>Future Work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Harper, Corey (ELS-NYC)</dc:creator>
  <cp:lastModifiedBy>Harper, Corey (ELS-NYC)</cp:lastModifiedBy>
  <cp:revision>181</cp:revision>
  <cp:lastPrinted>2018-05-21T22:43:59Z</cp:lastPrinted>
  <dcterms:created xsi:type="dcterms:W3CDTF">2017-02-27T21:32:34Z</dcterms:created>
  <dcterms:modified xsi:type="dcterms:W3CDTF">2018-05-21T22:46:31Z</dcterms:modified>
</cp:coreProperties>
</file>